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31"/>
  </p:notesMasterIdLst>
  <p:sldIdLst>
    <p:sldId id="258" r:id="rId3"/>
    <p:sldId id="259" r:id="rId4"/>
    <p:sldId id="260" r:id="rId5"/>
    <p:sldId id="261" r:id="rId6"/>
    <p:sldId id="270" r:id="rId7"/>
    <p:sldId id="282" r:id="rId8"/>
    <p:sldId id="269" r:id="rId9"/>
    <p:sldId id="266" r:id="rId10"/>
    <p:sldId id="267" r:id="rId11"/>
    <p:sldId id="268" r:id="rId12"/>
    <p:sldId id="265" r:id="rId13"/>
    <p:sldId id="274" r:id="rId14"/>
    <p:sldId id="275" r:id="rId15"/>
    <p:sldId id="276" r:id="rId16"/>
    <p:sldId id="271" r:id="rId17"/>
    <p:sldId id="272" r:id="rId18"/>
    <p:sldId id="277" r:id="rId19"/>
    <p:sldId id="278" r:id="rId20"/>
    <p:sldId id="279" r:id="rId21"/>
    <p:sldId id="273" r:id="rId22"/>
    <p:sldId id="280" r:id="rId23"/>
    <p:sldId id="281" r:id="rId24"/>
    <p:sldId id="283" r:id="rId25"/>
    <p:sldId id="284" r:id="rId26"/>
    <p:sldId id="286" r:id="rId27"/>
    <p:sldId id="285" r:id="rId28"/>
    <p:sldId id="287"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D29F8-6773-42C4-AEAE-6906F403BD57}" v="337" dt="2023-08-18T01:19:09.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85696" autoAdjust="0"/>
  </p:normalViewPr>
  <p:slideViewPr>
    <p:cSldViewPr snapToGrid="0">
      <p:cViewPr varScale="1">
        <p:scale>
          <a:sx n="59" d="100"/>
          <a:sy n="59" d="100"/>
        </p:scale>
        <p:origin x="9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B509D-7FF7-4F98-ACCA-8A30E4A354D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3E3614F-9866-4A92-B0DB-478A8C58D2D0}">
      <dgm:prSet/>
      <dgm:spPr/>
      <dgm:t>
        <a:bodyPr/>
        <a:lstStyle/>
        <a:p>
          <a:r>
            <a:rPr lang="en-US" baseline="0" dirty="0"/>
            <a:t>Definition</a:t>
          </a:r>
          <a:endParaRPr lang="en-US" dirty="0"/>
        </a:p>
      </dgm:t>
    </dgm:pt>
    <dgm:pt modelId="{C4470DEC-B11A-4AAC-A0EC-7316AD18FE7A}" type="parTrans" cxnId="{22506169-42FE-4E34-913B-19E6DD3028B1}">
      <dgm:prSet/>
      <dgm:spPr/>
      <dgm:t>
        <a:bodyPr/>
        <a:lstStyle/>
        <a:p>
          <a:endParaRPr lang="en-US"/>
        </a:p>
      </dgm:t>
    </dgm:pt>
    <dgm:pt modelId="{C99F527A-0D02-4110-BECE-D98F21B52681}" type="sibTrans" cxnId="{22506169-42FE-4E34-913B-19E6DD3028B1}">
      <dgm:prSet/>
      <dgm:spPr/>
      <dgm:t>
        <a:bodyPr/>
        <a:lstStyle/>
        <a:p>
          <a:endParaRPr lang="en-US"/>
        </a:p>
      </dgm:t>
    </dgm:pt>
    <dgm:pt modelId="{A1A4BFAE-9E43-4B58-937B-09CD13436A10}">
      <dgm:prSet/>
      <dgm:spPr/>
      <dgm:t>
        <a:bodyPr/>
        <a:lstStyle/>
        <a:p>
          <a:r>
            <a:rPr lang="en-US" baseline="0" dirty="0"/>
            <a:t>Disaster response planning</a:t>
          </a:r>
          <a:endParaRPr lang="en-US" dirty="0"/>
        </a:p>
      </dgm:t>
    </dgm:pt>
    <dgm:pt modelId="{6722DEBF-7F18-4A64-B5AC-3A3FD672019A}" type="parTrans" cxnId="{7A3343E5-1512-40D8-9010-E6B04EB67ABB}">
      <dgm:prSet/>
      <dgm:spPr/>
      <dgm:t>
        <a:bodyPr/>
        <a:lstStyle/>
        <a:p>
          <a:endParaRPr lang="en-US"/>
        </a:p>
      </dgm:t>
    </dgm:pt>
    <dgm:pt modelId="{6A9C7A7B-CE56-45BA-A1B4-6D8816BD63B0}" type="sibTrans" cxnId="{7A3343E5-1512-40D8-9010-E6B04EB67ABB}">
      <dgm:prSet/>
      <dgm:spPr/>
      <dgm:t>
        <a:bodyPr/>
        <a:lstStyle/>
        <a:p>
          <a:endParaRPr lang="en-US"/>
        </a:p>
      </dgm:t>
    </dgm:pt>
    <dgm:pt modelId="{0D73E05D-73FC-4A52-A893-597260CBED5D}">
      <dgm:prSet/>
      <dgm:spPr/>
      <dgm:t>
        <a:bodyPr/>
        <a:lstStyle/>
        <a:p>
          <a:r>
            <a:rPr lang="en-US" dirty="0"/>
            <a:t>Stage 1: Strike teams and first 7 days</a:t>
          </a:r>
        </a:p>
      </dgm:t>
    </dgm:pt>
    <dgm:pt modelId="{D9BBA645-19B9-41CD-944A-5880D5E0D535}" type="parTrans" cxnId="{9E14544B-8330-47BF-9A12-721A2E62998C}">
      <dgm:prSet/>
      <dgm:spPr/>
      <dgm:t>
        <a:bodyPr/>
        <a:lstStyle/>
        <a:p>
          <a:endParaRPr lang="en-US"/>
        </a:p>
      </dgm:t>
    </dgm:pt>
    <dgm:pt modelId="{1D253230-C494-432D-A9CC-12EE6EF9DCD2}" type="sibTrans" cxnId="{9E14544B-8330-47BF-9A12-721A2E62998C}">
      <dgm:prSet/>
      <dgm:spPr/>
      <dgm:t>
        <a:bodyPr/>
        <a:lstStyle/>
        <a:p>
          <a:endParaRPr lang="en-US"/>
        </a:p>
      </dgm:t>
    </dgm:pt>
    <dgm:pt modelId="{43EB4042-1644-4C3D-A4EA-397D53077C48}">
      <dgm:prSet/>
      <dgm:spPr/>
      <dgm:t>
        <a:bodyPr/>
        <a:lstStyle/>
        <a:p>
          <a:r>
            <a:rPr lang="en-US" dirty="0"/>
            <a:t>Stage 2: 7 to 30days</a:t>
          </a:r>
        </a:p>
      </dgm:t>
    </dgm:pt>
    <dgm:pt modelId="{8DC13296-0422-417A-B63B-F120A14C289E}" type="parTrans" cxnId="{3830F3B2-7520-4D9F-BAB3-BFEF2631F6AF}">
      <dgm:prSet/>
      <dgm:spPr/>
      <dgm:t>
        <a:bodyPr/>
        <a:lstStyle/>
        <a:p>
          <a:endParaRPr lang="en-US"/>
        </a:p>
      </dgm:t>
    </dgm:pt>
    <dgm:pt modelId="{822684D0-F015-48AB-8BAF-E52172862A13}" type="sibTrans" cxnId="{3830F3B2-7520-4D9F-BAB3-BFEF2631F6AF}">
      <dgm:prSet/>
      <dgm:spPr/>
      <dgm:t>
        <a:bodyPr/>
        <a:lstStyle/>
        <a:p>
          <a:endParaRPr lang="en-US"/>
        </a:p>
      </dgm:t>
    </dgm:pt>
    <dgm:pt modelId="{58963758-698D-4065-8C2F-711A6694FA0F}">
      <dgm:prSet/>
      <dgm:spPr/>
      <dgm:t>
        <a:bodyPr/>
        <a:lstStyle/>
        <a:p>
          <a:r>
            <a:rPr lang="en-US" dirty="0"/>
            <a:t>Stage 3: 30 days plus</a:t>
          </a:r>
        </a:p>
      </dgm:t>
    </dgm:pt>
    <dgm:pt modelId="{AEABA352-A0A3-41D9-A9D6-0DD1143729DA}" type="parTrans" cxnId="{55F547A4-CA75-456C-AC72-355E7125EC3C}">
      <dgm:prSet/>
      <dgm:spPr/>
      <dgm:t>
        <a:bodyPr/>
        <a:lstStyle/>
        <a:p>
          <a:endParaRPr lang="en-US"/>
        </a:p>
      </dgm:t>
    </dgm:pt>
    <dgm:pt modelId="{7E89861A-4CB6-40CE-8D0F-0751F982E370}" type="sibTrans" cxnId="{55F547A4-CA75-456C-AC72-355E7125EC3C}">
      <dgm:prSet/>
      <dgm:spPr/>
      <dgm:t>
        <a:bodyPr/>
        <a:lstStyle/>
        <a:p>
          <a:endParaRPr lang="en-US"/>
        </a:p>
      </dgm:t>
    </dgm:pt>
    <dgm:pt modelId="{4117B822-65E8-4948-9A36-96B89C2451BE}">
      <dgm:prSet/>
      <dgm:spPr/>
      <dgm:t>
        <a:bodyPr/>
        <a:lstStyle/>
        <a:p>
          <a:r>
            <a:rPr lang="en-US" dirty="0"/>
            <a:t>Rebuild and long-term needs</a:t>
          </a:r>
        </a:p>
      </dgm:t>
    </dgm:pt>
    <dgm:pt modelId="{7B720C3F-23EE-43F3-B60D-C6820FBB57E2}" type="parTrans" cxnId="{07615B97-2337-4E2A-A9C8-780C1855090D}">
      <dgm:prSet/>
      <dgm:spPr/>
      <dgm:t>
        <a:bodyPr/>
        <a:lstStyle/>
        <a:p>
          <a:endParaRPr lang="en-US"/>
        </a:p>
      </dgm:t>
    </dgm:pt>
    <dgm:pt modelId="{91D1DE41-90F4-4DDB-B622-9E2531DFBF2E}" type="sibTrans" cxnId="{07615B97-2337-4E2A-A9C8-780C1855090D}">
      <dgm:prSet/>
      <dgm:spPr/>
      <dgm:t>
        <a:bodyPr/>
        <a:lstStyle/>
        <a:p>
          <a:endParaRPr lang="en-US"/>
        </a:p>
      </dgm:t>
    </dgm:pt>
    <dgm:pt modelId="{EDC774FD-F86A-41FF-99CB-9A332239906B}" type="pres">
      <dgm:prSet presAssocID="{AB7B509D-7FF7-4F98-ACCA-8A30E4A354D0}" presName="linear" presStyleCnt="0">
        <dgm:presLayoutVars>
          <dgm:animLvl val="lvl"/>
          <dgm:resizeHandles val="exact"/>
        </dgm:presLayoutVars>
      </dgm:prSet>
      <dgm:spPr/>
    </dgm:pt>
    <dgm:pt modelId="{3EED413D-CC6E-4095-A84D-28C1D61CFE0E}" type="pres">
      <dgm:prSet presAssocID="{D3E3614F-9866-4A92-B0DB-478A8C58D2D0}" presName="parentText" presStyleLbl="node1" presStyleIdx="0" presStyleCnt="6">
        <dgm:presLayoutVars>
          <dgm:chMax val="0"/>
          <dgm:bulletEnabled val="1"/>
        </dgm:presLayoutVars>
      </dgm:prSet>
      <dgm:spPr/>
    </dgm:pt>
    <dgm:pt modelId="{BE06A9A1-7D75-4C85-AA59-7CBA20F3E6AB}" type="pres">
      <dgm:prSet presAssocID="{C99F527A-0D02-4110-BECE-D98F21B52681}" presName="spacer" presStyleCnt="0"/>
      <dgm:spPr/>
    </dgm:pt>
    <dgm:pt modelId="{BE54C408-EDFF-4278-BCE7-97C179594DC7}" type="pres">
      <dgm:prSet presAssocID="{A1A4BFAE-9E43-4B58-937B-09CD13436A10}" presName="parentText" presStyleLbl="node1" presStyleIdx="1" presStyleCnt="6">
        <dgm:presLayoutVars>
          <dgm:chMax val="0"/>
          <dgm:bulletEnabled val="1"/>
        </dgm:presLayoutVars>
      </dgm:prSet>
      <dgm:spPr/>
    </dgm:pt>
    <dgm:pt modelId="{5AE1EF18-AD28-4087-8CDB-72EBB55BD2A4}" type="pres">
      <dgm:prSet presAssocID="{6A9C7A7B-CE56-45BA-A1B4-6D8816BD63B0}" presName="spacer" presStyleCnt="0"/>
      <dgm:spPr/>
    </dgm:pt>
    <dgm:pt modelId="{B4351324-ADE5-45A6-A30E-E7C67267F5EE}" type="pres">
      <dgm:prSet presAssocID="{0D73E05D-73FC-4A52-A893-597260CBED5D}" presName="parentText" presStyleLbl="node1" presStyleIdx="2" presStyleCnt="6">
        <dgm:presLayoutVars>
          <dgm:chMax val="0"/>
          <dgm:bulletEnabled val="1"/>
        </dgm:presLayoutVars>
      </dgm:prSet>
      <dgm:spPr/>
    </dgm:pt>
    <dgm:pt modelId="{B90C7D46-FD12-4C6D-B0DD-12D317FFD7FD}" type="pres">
      <dgm:prSet presAssocID="{1D253230-C494-432D-A9CC-12EE6EF9DCD2}" presName="spacer" presStyleCnt="0"/>
      <dgm:spPr/>
    </dgm:pt>
    <dgm:pt modelId="{1EF86C58-1C43-45F4-B76D-4A5C7EBAD1F3}" type="pres">
      <dgm:prSet presAssocID="{43EB4042-1644-4C3D-A4EA-397D53077C48}" presName="parentText" presStyleLbl="node1" presStyleIdx="3" presStyleCnt="6">
        <dgm:presLayoutVars>
          <dgm:chMax val="0"/>
          <dgm:bulletEnabled val="1"/>
        </dgm:presLayoutVars>
      </dgm:prSet>
      <dgm:spPr/>
    </dgm:pt>
    <dgm:pt modelId="{4804B443-0E6B-424E-92B1-D256125E85F0}" type="pres">
      <dgm:prSet presAssocID="{822684D0-F015-48AB-8BAF-E52172862A13}" presName="spacer" presStyleCnt="0"/>
      <dgm:spPr/>
    </dgm:pt>
    <dgm:pt modelId="{41365CCF-E1DF-4B07-8CEC-F010E4EB5F8C}" type="pres">
      <dgm:prSet presAssocID="{58963758-698D-4065-8C2F-711A6694FA0F}" presName="parentText" presStyleLbl="node1" presStyleIdx="4" presStyleCnt="6">
        <dgm:presLayoutVars>
          <dgm:chMax val="0"/>
          <dgm:bulletEnabled val="1"/>
        </dgm:presLayoutVars>
      </dgm:prSet>
      <dgm:spPr/>
    </dgm:pt>
    <dgm:pt modelId="{73BE6576-4B8E-43B1-94E9-D4A7FC3B8488}" type="pres">
      <dgm:prSet presAssocID="{7E89861A-4CB6-40CE-8D0F-0751F982E370}" presName="spacer" presStyleCnt="0"/>
      <dgm:spPr/>
    </dgm:pt>
    <dgm:pt modelId="{B586B687-C95C-4A0B-8832-E8053079AB8A}" type="pres">
      <dgm:prSet presAssocID="{4117B822-65E8-4948-9A36-96B89C2451BE}" presName="parentText" presStyleLbl="node1" presStyleIdx="5" presStyleCnt="6">
        <dgm:presLayoutVars>
          <dgm:chMax val="0"/>
          <dgm:bulletEnabled val="1"/>
        </dgm:presLayoutVars>
      </dgm:prSet>
      <dgm:spPr/>
    </dgm:pt>
  </dgm:ptLst>
  <dgm:cxnLst>
    <dgm:cxn modelId="{BA97BF34-6891-4C5D-8EB4-E5A8BB747D40}" type="presOf" srcId="{58963758-698D-4065-8C2F-711A6694FA0F}" destId="{41365CCF-E1DF-4B07-8CEC-F010E4EB5F8C}" srcOrd="0" destOrd="0" presId="urn:microsoft.com/office/officeart/2005/8/layout/vList2"/>
    <dgm:cxn modelId="{6C1F3738-7D36-4871-BF2F-21361541EC51}" type="presOf" srcId="{AB7B509D-7FF7-4F98-ACCA-8A30E4A354D0}" destId="{EDC774FD-F86A-41FF-99CB-9A332239906B}" srcOrd="0" destOrd="0" presId="urn:microsoft.com/office/officeart/2005/8/layout/vList2"/>
    <dgm:cxn modelId="{22506169-42FE-4E34-913B-19E6DD3028B1}" srcId="{AB7B509D-7FF7-4F98-ACCA-8A30E4A354D0}" destId="{D3E3614F-9866-4A92-B0DB-478A8C58D2D0}" srcOrd="0" destOrd="0" parTransId="{C4470DEC-B11A-4AAC-A0EC-7316AD18FE7A}" sibTransId="{C99F527A-0D02-4110-BECE-D98F21B52681}"/>
    <dgm:cxn modelId="{DA31216A-2437-4837-B4F3-7CFCEBB1C77C}" type="presOf" srcId="{4117B822-65E8-4948-9A36-96B89C2451BE}" destId="{B586B687-C95C-4A0B-8832-E8053079AB8A}" srcOrd="0" destOrd="0" presId="urn:microsoft.com/office/officeart/2005/8/layout/vList2"/>
    <dgm:cxn modelId="{9E14544B-8330-47BF-9A12-721A2E62998C}" srcId="{AB7B509D-7FF7-4F98-ACCA-8A30E4A354D0}" destId="{0D73E05D-73FC-4A52-A893-597260CBED5D}" srcOrd="2" destOrd="0" parTransId="{D9BBA645-19B9-41CD-944A-5880D5E0D535}" sibTransId="{1D253230-C494-432D-A9CC-12EE6EF9DCD2}"/>
    <dgm:cxn modelId="{9A4D7A78-A1E2-4371-B6D7-43B597E4E9A5}" type="presOf" srcId="{0D73E05D-73FC-4A52-A893-597260CBED5D}" destId="{B4351324-ADE5-45A6-A30E-E7C67267F5EE}" srcOrd="0" destOrd="0" presId="urn:microsoft.com/office/officeart/2005/8/layout/vList2"/>
    <dgm:cxn modelId="{2261E695-FCB9-4D07-AF01-A0FEA84F6659}" type="presOf" srcId="{A1A4BFAE-9E43-4B58-937B-09CD13436A10}" destId="{BE54C408-EDFF-4278-BCE7-97C179594DC7}" srcOrd="0" destOrd="0" presId="urn:microsoft.com/office/officeart/2005/8/layout/vList2"/>
    <dgm:cxn modelId="{07615B97-2337-4E2A-A9C8-780C1855090D}" srcId="{AB7B509D-7FF7-4F98-ACCA-8A30E4A354D0}" destId="{4117B822-65E8-4948-9A36-96B89C2451BE}" srcOrd="5" destOrd="0" parTransId="{7B720C3F-23EE-43F3-B60D-C6820FBB57E2}" sibTransId="{91D1DE41-90F4-4DDB-B622-9E2531DFBF2E}"/>
    <dgm:cxn modelId="{55F547A4-CA75-456C-AC72-355E7125EC3C}" srcId="{AB7B509D-7FF7-4F98-ACCA-8A30E4A354D0}" destId="{58963758-698D-4065-8C2F-711A6694FA0F}" srcOrd="4" destOrd="0" parTransId="{AEABA352-A0A3-41D9-A9D6-0DD1143729DA}" sibTransId="{7E89861A-4CB6-40CE-8D0F-0751F982E370}"/>
    <dgm:cxn modelId="{3830F3B2-7520-4D9F-BAB3-BFEF2631F6AF}" srcId="{AB7B509D-7FF7-4F98-ACCA-8A30E4A354D0}" destId="{43EB4042-1644-4C3D-A4EA-397D53077C48}" srcOrd="3" destOrd="0" parTransId="{8DC13296-0422-417A-B63B-F120A14C289E}" sibTransId="{822684D0-F015-48AB-8BAF-E52172862A13}"/>
    <dgm:cxn modelId="{D09420BE-21AF-4C86-88CD-60785B0793B0}" type="presOf" srcId="{43EB4042-1644-4C3D-A4EA-397D53077C48}" destId="{1EF86C58-1C43-45F4-B76D-4A5C7EBAD1F3}" srcOrd="0" destOrd="0" presId="urn:microsoft.com/office/officeart/2005/8/layout/vList2"/>
    <dgm:cxn modelId="{84734DD4-5373-4A7D-961B-52272CC8A872}" type="presOf" srcId="{D3E3614F-9866-4A92-B0DB-478A8C58D2D0}" destId="{3EED413D-CC6E-4095-A84D-28C1D61CFE0E}" srcOrd="0" destOrd="0" presId="urn:microsoft.com/office/officeart/2005/8/layout/vList2"/>
    <dgm:cxn modelId="{7A3343E5-1512-40D8-9010-E6B04EB67ABB}" srcId="{AB7B509D-7FF7-4F98-ACCA-8A30E4A354D0}" destId="{A1A4BFAE-9E43-4B58-937B-09CD13436A10}" srcOrd="1" destOrd="0" parTransId="{6722DEBF-7F18-4A64-B5AC-3A3FD672019A}" sibTransId="{6A9C7A7B-CE56-45BA-A1B4-6D8816BD63B0}"/>
    <dgm:cxn modelId="{EC584525-C035-4686-B541-CF27E7E7E062}" type="presParOf" srcId="{EDC774FD-F86A-41FF-99CB-9A332239906B}" destId="{3EED413D-CC6E-4095-A84D-28C1D61CFE0E}" srcOrd="0" destOrd="0" presId="urn:microsoft.com/office/officeart/2005/8/layout/vList2"/>
    <dgm:cxn modelId="{05629E67-31FE-41B8-BC96-2D226084D262}" type="presParOf" srcId="{EDC774FD-F86A-41FF-99CB-9A332239906B}" destId="{BE06A9A1-7D75-4C85-AA59-7CBA20F3E6AB}" srcOrd="1" destOrd="0" presId="urn:microsoft.com/office/officeart/2005/8/layout/vList2"/>
    <dgm:cxn modelId="{36A81D01-3FC7-4584-8E83-7D03A341B94F}" type="presParOf" srcId="{EDC774FD-F86A-41FF-99CB-9A332239906B}" destId="{BE54C408-EDFF-4278-BCE7-97C179594DC7}" srcOrd="2" destOrd="0" presId="urn:microsoft.com/office/officeart/2005/8/layout/vList2"/>
    <dgm:cxn modelId="{5EF64131-E605-4C73-9361-BB9F56FD483E}" type="presParOf" srcId="{EDC774FD-F86A-41FF-99CB-9A332239906B}" destId="{5AE1EF18-AD28-4087-8CDB-72EBB55BD2A4}" srcOrd="3" destOrd="0" presId="urn:microsoft.com/office/officeart/2005/8/layout/vList2"/>
    <dgm:cxn modelId="{EB0D6C95-EB4B-4AA2-91F7-2228C7F5E934}" type="presParOf" srcId="{EDC774FD-F86A-41FF-99CB-9A332239906B}" destId="{B4351324-ADE5-45A6-A30E-E7C67267F5EE}" srcOrd="4" destOrd="0" presId="urn:microsoft.com/office/officeart/2005/8/layout/vList2"/>
    <dgm:cxn modelId="{CB764A73-0B6A-45E2-A982-0A3D44C6C939}" type="presParOf" srcId="{EDC774FD-F86A-41FF-99CB-9A332239906B}" destId="{B90C7D46-FD12-4C6D-B0DD-12D317FFD7FD}" srcOrd="5" destOrd="0" presId="urn:microsoft.com/office/officeart/2005/8/layout/vList2"/>
    <dgm:cxn modelId="{EC2B131A-CF7E-420A-BC1C-5B5A3F546A70}" type="presParOf" srcId="{EDC774FD-F86A-41FF-99CB-9A332239906B}" destId="{1EF86C58-1C43-45F4-B76D-4A5C7EBAD1F3}" srcOrd="6" destOrd="0" presId="urn:microsoft.com/office/officeart/2005/8/layout/vList2"/>
    <dgm:cxn modelId="{BC9A9D22-FC22-485A-AD4F-8B1F8006DC94}" type="presParOf" srcId="{EDC774FD-F86A-41FF-99CB-9A332239906B}" destId="{4804B443-0E6B-424E-92B1-D256125E85F0}" srcOrd="7" destOrd="0" presId="urn:microsoft.com/office/officeart/2005/8/layout/vList2"/>
    <dgm:cxn modelId="{EDEC5C11-0C00-47B8-B26A-72424EC83A5A}" type="presParOf" srcId="{EDC774FD-F86A-41FF-99CB-9A332239906B}" destId="{41365CCF-E1DF-4B07-8CEC-F010E4EB5F8C}" srcOrd="8" destOrd="0" presId="urn:microsoft.com/office/officeart/2005/8/layout/vList2"/>
    <dgm:cxn modelId="{8542A32B-6FB5-4665-BAAA-9373358263AF}" type="presParOf" srcId="{EDC774FD-F86A-41FF-99CB-9A332239906B}" destId="{73BE6576-4B8E-43B1-94E9-D4A7FC3B8488}" srcOrd="9" destOrd="0" presId="urn:microsoft.com/office/officeart/2005/8/layout/vList2"/>
    <dgm:cxn modelId="{1B1F7368-3B4F-4A87-B126-608492CB9026}" type="presParOf" srcId="{EDC774FD-F86A-41FF-99CB-9A332239906B}" destId="{B586B687-C95C-4A0B-8832-E8053079AB8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D413D-CC6E-4095-A84D-28C1D61CFE0E}">
      <dsp:nvSpPr>
        <dsp:cNvPr id="0" name=""/>
        <dsp:cNvSpPr/>
      </dsp:nvSpPr>
      <dsp:spPr>
        <a:xfrm>
          <a:off x="0" y="374326"/>
          <a:ext cx="6248400" cy="743535"/>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Definition</a:t>
          </a:r>
          <a:endParaRPr lang="en-US" sz="3100" kern="1200" dirty="0"/>
        </a:p>
      </dsp:txBody>
      <dsp:txXfrm>
        <a:off x="36296" y="410622"/>
        <a:ext cx="6175808" cy="670943"/>
      </dsp:txXfrm>
    </dsp:sp>
    <dsp:sp modelId="{BE54C408-EDFF-4278-BCE7-97C179594DC7}">
      <dsp:nvSpPr>
        <dsp:cNvPr id="0" name=""/>
        <dsp:cNvSpPr/>
      </dsp:nvSpPr>
      <dsp:spPr>
        <a:xfrm>
          <a:off x="0" y="1207141"/>
          <a:ext cx="6248400" cy="743535"/>
        </a:xfrm>
        <a:prstGeom prst="roundRect">
          <a:avLst/>
        </a:prstGeom>
        <a:solidFill>
          <a:schemeClr val="accent2">
            <a:hueOff val="252927"/>
            <a:satOff val="-744"/>
            <a:lumOff val="-54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Disaster response planning</a:t>
          </a:r>
          <a:endParaRPr lang="en-US" sz="3100" kern="1200" dirty="0"/>
        </a:p>
      </dsp:txBody>
      <dsp:txXfrm>
        <a:off x="36296" y="1243437"/>
        <a:ext cx="6175808" cy="670943"/>
      </dsp:txXfrm>
    </dsp:sp>
    <dsp:sp modelId="{B4351324-ADE5-45A6-A30E-E7C67267F5EE}">
      <dsp:nvSpPr>
        <dsp:cNvPr id="0" name=""/>
        <dsp:cNvSpPr/>
      </dsp:nvSpPr>
      <dsp:spPr>
        <a:xfrm>
          <a:off x="0" y="2039956"/>
          <a:ext cx="6248400" cy="743535"/>
        </a:xfrm>
        <a:prstGeom prst="roundRect">
          <a:avLst/>
        </a:prstGeom>
        <a:solidFill>
          <a:schemeClr val="accent2">
            <a:hueOff val="505855"/>
            <a:satOff val="-1487"/>
            <a:lumOff val="-109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Stage 1: Strike teams and first 7 days</a:t>
          </a:r>
        </a:p>
      </dsp:txBody>
      <dsp:txXfrm>
        <a:off x="36296" y="2076252"/>
        <a:ext cx="6175808" cy="670943"/>
      </dsp:txXfrm>
    </dsp:sp>
    <dsp:sp modelId="{1EF86C58-1C43-45F4-B76D-4A5C7EBAD1F3}">
      <dsp:nvSpPr>
        <dsp:cNvPr id="0" name=""/>
        <dsp:cNvSpPr/>
      </dsp:nvSpPr>
      <dsp:spPr>
        <a:xfrm>
          <a:off x="0" y="2872771"/>
          <a:ext cx="6248400" cy="743535"/>
        </a:xfrm>
        <a:prstGeom prst="roundRect">
          <a:avLst/>
        </a:prstGeom>
        <a:solidFill>
          <a:schemeClr val="accent2">
            <a:hueOff val="758782"/>
            <a:satOff val="-2231"/>
            <a:lumOff val="-16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Stage 2: 7 to 30days</a:t>
          </a:r>
        </a:p>
      </dsp:txBody>
      <dsp:txXfrm>
        <a:off x="36296" y="2909067"/>
        <a:ext cx="6175808" cy="670943"/>
      </dsp:txXfrm>
    </dsp:sp>
    <dsp:sp modelId="{41365CCF-E1DF-4B07-8CEC-F010E4EB5F8C}">
      <dsp:nvSpPr>
        <dsp:cNvPr id="0" name=""/>
        <dsp:cNvSpPr/>
      </dsp:nvSpPr>
      <dsp:spPr>
        <a:xfrm>
          <a:off x="0" y="3705586"/>
          <a:ext cx="6248400" cy="743535"/>
        </a:xfrm>
        <a:prstGeom prst="roundRect">
          <a:avLst/>
        </a:prstGeom>
        <a:solidFill>
          <a:schemeClr val="accent2">
            <a:hueOff val="1011710"/>
            <a:satOff val="-2974"/>
            <a:lumOff val="-219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Stage 3: 30 days plus</a:t>
          </a:r>
        </a:p>
      </dsp:txBody>
      <dsp:txXfrm>
        <a:off x="36296" y="3741882"/>
        <a:ext cx="6175808" cy="670943"/>
      </dsp:txXfrm>
    </dsp:sp>
    <dsp:sp modelId="{B586B687-C95C-4A0B-8832-E8053079AB8A}">
      <dsp:nvSpPr>
        <dsp:cNvPr id="0" name=""/>
        <dsp:cNvSpPr/>
      </dsp:nvSpPr>
      <dsp:spPr>
        <a:xfrm>
          <a:off x="0" y="4538401"/>
          <a:ext cx="6248400" cy="743535"/>
        </a:xfrm>
        <a:prstGeom prst="roundRect">
          <a:avLst/>
        </a:prstGeom>
        <a:solidFill>
          <a:schemeClr val="accent2">
            <a:hueOff val="1264637"/>
            <a:satOff val="-3718"/>
            <a:lumOff val="-274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Rebuild and long-term needs</a:t>
          </a:r>
        </a:p>
      </dsp:txBody>
      <dsp:txXfrm>
        <a:off x="36296" y="4574697"/>
        <a:ext cx="6175808"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44606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8/19/2023</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8/19/2023</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8/19/2023</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8/19/2023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8/19/2023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8/19/2023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8/19/2023</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0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8/19/2023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Refugee" TargetMode="External"/><Relationship Id="rId3" Type="http://schemas.openxmlformats.org/officeDocument/2006/relationships/hyperlink" Target="https://en.wikipedia.org/wiki/Disaster_response#cite_note-:02-1" TargetMode="External"/><Relationship Id="rId7" Type="http://schemas.openxmlformats.org/officeDocument/2006/relationships/hyperlink" Target="https://en.wikipedia.org/wiki/Diversion_dam"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en.wikipedia.org/wiki/Storm_drain" TargetMode="External"/><Relationship Id="rId5" Type="http://schemas.openxmlformats.org/officeDocument/2006/relationships/hyperlink" Target="https://en.wikipedia.org/wiki/Infrastructure" TargetMode="External"/><Relationship Id="rId4" Type="http://schemas.openxmlformats.org/officeDocument/2006/relationships/hyperlink" Target="https://en.wikipedia.org/wiki/Search_and_rescu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17000" b="-17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97126" y="2678464"/>
            <a:ext cx="8832898" cy="3798420"/>
          </a:xfrm>
        </p:spPr>
        <p:txBody>
          <a:bodyPr anchor="t">
            <a:normAutofit/>
          </a:bodyPr>
          <a:lstStyle/>
          <a:p>
            <a:r>
              <a:rPr lang="en-US" sz="8000" dirty="0"/>
              <a:t>Disaster response</a:t>
            </a:r>
          </a:p>
        </p:txBody>
      </p:sp>
      <p:sp>
        <p:nvSpPr>
          <p:cNvPr id="3" name="Content Placeholder 2"/>
          <p:cNvSpPr>
            <a:spLocks noGrp="1"/>
          </p:cNvSpPr>
          <p:nvPr>
            <p:ph type="subTitle" idx="1"/>
          </p:nvPr>
        </p:nvSpPr>
        <p:spPr>
          <a:xfrm>
            <a:off x="2797125" y="1238250"/>
            <a:ext cx="8832899" cy="1143117"/>
          </a:xfrm>
        </p:spPr>
        <p:txBody>
          <a:bodyPr anchor="b">
            <a:normAutofit/>
          </a:bodyPr>
          <a:lstStyle/>
          <a:p>
            <a:endParaRPr sz="3200" dirty="0"/>
          </a:p>
        </p:txBody>
      </p:sp>
      <p:sp>
        <p:nvSpPr>
          <p:cNvPr id="11"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3" name="Straight Connector 12">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77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3000" b="-13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57CF5-DB18-434E-BE7D-22CFB31E62E6}"/>
              </a:ext>
            </a:extLst>
          </p:cNvPr>
          <p:cNvSpPr txBox="1"/>
          <p:nvPr/>
        </p:nvSpPr>
        <p:spPr>
          <a:xfrm>
            <a:off x="137786" y="1340285"/>
            <a:ext cx="4321480" cy="3046988"/>
          </a:xfrm>
          <a:prstGeom prst="rect">
            <a:avLst/>
          </a:prstGeom>
          <a:noFill/>
        </p:spPr>
        <p:txBody>
          <a:bodyPr wrap="square" rtlCol="0">
            <a:spAutoFit/>
          </a:bodyPr>
          <a:lstStyle/>
          <a:p>
            <a:pPr algn="ctr"/>
            <a:r>
              <a:rPr lang="en-US" sz="4800" b="1" dirty="0"/>
              <a:t>Coordinate with EOC and other Rescue Teams</a:t>
            </a:r>
          </a:p>
        </p:txBody>
      </p:sp>
    </p:spTree>
    <p:extLst>
      <p:ext uri="{BB962C8B-B14F-4D97-AF65-F5344CB8AC3E}">
        <p14:creationId xmlns:p14="http://schemas.microsoft.com/office/powerpoint/2010/main" val="171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BD6EC989-1E8E-C1C6-6643-497FF175588A}"/>
              </a:ext>
            </a:extLst>
          </p:cNvPr>
          <p:cNvSpPr>
            <a:spLocks noGrp="1"/>
          </p:cNvSpPr>
          <p:nvPr>
            <p:ph type="title"/>
          </p:nvPr>
        </p:nvSpPr>
        <p:spPr>
          <a:xfrm>
            <a:off x="643467" y="643466"/>
            <a:ext cx="3933390" cy="4937287"/>
          </a:xfrm>
        </p:spPr>
        <p:txBody>
          <a:bodyPr anchor="ctr">
            <a:normAutofit/>
          </a:bodyPr>
          <a:lstStyle/>
          <a:p>
            <a:pPr algn="l"/>
            <a:r>
              <a:rPr lang="en-US" sz="4800" dirty="0">
                <a:solidFill>
                  <a:schemeClr val="tx1"/>
                </a:solidFill>
              </a:rPr>
              <a:t>Chainsaw and Equipment teams</a:t>
            </a:r>
          </a:p>
        </p:txBody>
      </p:sp>
      <p:sp>
        <p:nvSpPr>
          <p:cNvPr id="12"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lstStyle/>
          <a:p>
            <a:endParaRPr lang="en-US"/>
          </a:p>
        </p:txBody>
      </p:sp>
      <p:sp>
        <p:nvSpPr>
          <p:cNvPr id="5" name="Content Placeholder 4">
            <a:extLst>
              <a:ext uri="{FF2B5EF4-FFF2-40B4-BE49-F238E27FC236}">
                <a16:creationId xmlns:a16="http://schemas.microsoft.com/office/drawing/2014/main" id="{B5421C03-24DA-6D12-0675-EE8C6548A4DF}"/>
              </a:ext>
            </a:extLst>
          </p:cNvPr>
          <p:cNvSpPr>
            <a:spLocks noGrp="1"/>
          </p:cNvSpPr>
          <p:nvPr>
            <p:ph idx="1"/>
          </p:nvPr>
        </p:nvSpPr>
        <p:spPr>
          <a:xfrm>
            <a:off x="4955354" y="643466"/>
            <a:ext cx="6593180" cy="4937287"/>
          </a:xfrm>
        </p:spPr>
        <p:txBody>
          <a:bodyPr anchor="ctr">
            <a:normAutofit/>
          </a:bodyPr>
          <a:lstStyle/>
          <a:p>
            <a:endParaRPr lang="en-US" dirty="0"/>
          </a:p>
        </p:txBody>
      </p:sp>
      <p:cxnSp>
        <p:nvCxnSpPr>
          <p:cNvPr id="14" name="Straight Connector 13">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68685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ractor pulling a tree&#10;&#10;Description automatically generated">
            <a:extLst>
              <a:ext uri="{FF2B5EF4-FFF2-40B4-BE49-F238E27FC236}">
                <a16:creationId xmlns:a16="http://schemas.microsoft.com/office/drawing/2014/main" id="{0F6E9EFD-6664-2552-E4C3-90837F8B7272}"/>
              </a:ext>
            </a:extLst>
          </p:cNvPr>
          <p:cNvPicPr>
            <a:picLocks noChangeAspect="1"/>
          </p:cNvPicPr>
          <p:nvPr/>
        </p:nvPicPr>
        <p:blipFill>
          <a:blip r:embed="rId2"/>
          <a:stretch>
            <a:fillRect/>
          </a:stretch>
        </p:blipFill>
        <p:spPr>
          <a:xfrm>
            <a:off x="7282" y="0"/>
            <a:ext cx="12177435" cy="6858000"/>
          </a:xfrm>
          <a:prstGeom prst="rect">
            <a:avLst/>
          </a:prstGeom>
        </p:spPr>
      </p:pic>
    </p:spTree>
    <p:extLst>
      <p:ext uri="{BB962C8B-B14F-4D97-AF65-F5344CB8AC3E}">
        <p14:creationId xmlns:p14="http://schemas.microsoft.com/office/powerpoint/2010/main" val="225280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front of a tractor&#10;&#10;Description automatically generated">
            <a:extLst>
              <a:ext uri="{FF2B5EF4-FFF2-40B4-BE49-F238E27FC236}">
                <a16:creationId xmlns:a16="http://schemas.microsoft.com/office/drawing/2014/main" id="{6E77850D-646C-FCF6-02FE-F352651E610D}"/>
              </a:ext>
            </a:extLst>
          </p:cNvPr>
          <p:cNvPicPr>
            <a:picLocks noChangeAspect="1"/>
          </p:cNvPicPr>
          <p:nvPr/>
        </p:nvPicPr>
        <p:blipFill>
          <a:blip r:embed="rId2"/>
          <a:stretch>
            <a:fillRect/>
          </a:stretch>
        </p:blipFill>
        <p:spPr>
          <a:xfrm>
            <a:off x="1131945" y="0"/>
            <a:ext cx="9928110" cy="6858000"/>
          </a:xfrm>
          <a:prstGeom prst="rect">
            <a:avLst/>
          </a:prstGeom>
        </p:spPr>
      </p:pic>
    </p:spTree>
    <p:extLst>
      <p:ext uri="{BB962C8B-B14F-4D97-AF65-F5344CB8AC3E}">
        <p14:creationId xmlns:p14="http://schemas.microsoft.com/office/powerpoint/2010/main" val="53951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erson cutting a tree&#10;&#10;Description automatically generated">
            <a:extLst>
              <a:ext uri="{FF2B5EF4-FFF2-40B4-BE49-F238E27FC236}">
                <a16:creationId xmlns:a16="http://schemas.microsoft.com/office/drawing/2014/main" id="{2B27A11B-C190-F8A8-A67F-100F89C8A865}"/>
              </a:ext>
            </a:extLst>
          </p:cNvPr>
          <p:cNvPicPr>
            <a:picLocks noChangeAspect="1"/>
          </p:cNvPicPr>
          <p:nvPr/>
        </p:nvPicPr>
        <p:blipFill rotWithShape="1">
          <a:blip r:embed="rId2"/>
          <a:srcRect t="29274" r="1" b="23212"/>
          <a:stretch/>
        </p:blipFill>
        <p:spPr>
          <a:xfrm>
            <a:off x="-1" y="10"/>
            <a:ext cx="10825122" cy="6857990"/>
          </a:xfrm>
          <a:custGeom>
            <a:avLst/>
            <a:gdLst/>
            <a:ahLst/>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p:spPr>
      </p:pic>
    </p:spTree>
    <p:extLst>
      <p:ext uri="{BB962C8B-B14F-4D97-AF65-F5344CB8AC3E}">
        <p14:creationId xmlns:p14="http://schemas.microsoft.com/office/powerpoint/2010/main" val="176713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5" name="Straight Connector 14">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37EAE5-BE75-B22B-C727-5F11FB3C5971}"/>
              </a:ext>
            </a:extLst>
          </p:cNvPr>
          <p:cNvSpPr>
            <a:spLocks noGrp="1"/>
          </p:cNvSpPr>
          <p:nvPr>
            <p:ph type="title"/>
          </p:nvPr>
        </p:nvSpPr>
        <p:spPr>
          <a:xfrm>
            <a:off x="8508719" y="1143293"/>
            <a:ext cx="3029688" cy="4268965"/>
          </a:xfrm>
        </p:spPr>
        <p:txBody>
          <a:bodyPr vert="horz" lIns="91440" tIns="45720" rIns="91440" bIns="45720" rtlCol="0" anchor="t">
            <a:normAutofit/>
          </a:bodyPr>
          <a:lstStyle/>
          <a:p>
            <a:pPr algn="l">
              <a:lnSpc>
                <a:spcPct val="85000"/>
              </a:lnSpc>
            </a:pPr>
            <a:r>
              <a:rPr lang="en-US" sz="3600" cap="all">
                <a:solidFill>
                  <a:schemeClr val="tx2"/>
                </a:solidFill>
              </a:rPr>
              <a:t>Make a family and friends event to help others</a:t>
            </a:r>
          </a:p>
        </p:txBody>
      </p:sp>
      <p:pic>
        <p:nvPicPr>
          <p:cNvPr id="9" name="Picture 8">
            <a:extLst>
              <a:ext uri="{FF2B5EF4-FFF2-40B4-BE49-F238E27FC236}">
                <a16:creationId xmlns:a16="http://schemas.microsoft.com/office/drawing/2014/main" id="{F9450565-6277-6C8B-5492-C24600B18C77}"/>
              </a:ext>
            </a:extLst>
          </p:cNvPr>
          <p:cNvPicPr>
            <a:picLocks noChangeAspect="1"/>
          </p:cNvPicPr>
          <p:nvPr/>
        </p:nvPicPr>
        <p:blipFill>
          <a:blip r:embed="rId2"/>
          <a:srcRect t="11976" b="11976"/>
          <a:stretch/>
        </p:blipFill>
        <p:spPr>
          <a:xfrm>
            <a:off x="20" y="10"/>
            <a:ext cx="7552558" cy="6857990"/>
          </a:xfrm>
          <a:prstGeom prst="rect">
            <a:avLst/>
          </a:prstGeom>
        </p:spPr>
      </p:pic>
      <p:sp>
        <p:nvSpPr>
          <p:cNvPr id="17" name="Freeform 6">
            <a:extLst>
              <a:ext uri="{FF2B5EF4-FFF2-40B4-BE49-F238E27FC236}">
                <a16:creationId xmlns:a16="http://schemas.microsoft.com/office/drawing/2014/main" id="{40D2F2B3-169C-4971-B11F-452C0E0A4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9" name="Straight Connector 18">
            <a:extLst>
              <a:ext uri="{FF2B5EF4-FFF2-40B4-BE49-F238E27FC236}">
                <a16:creationId xmlns:a16="http://schemas.microsoft.com/office/drawing/2014/main" id="{72FB39BF-4949-4117-AA41-066968DE9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810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63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3055-8B61-15BB-7C57-3D0921C0952D}"/>
              </a:ext>
            </a:extLst>
          </p:cNvPr>
          <p:cNvSpPr>
            <a:spLocks noGrp="1"/>
          </p:cNvSpPr>
          <p:nvPr>
            <p:ph type="title"/>
          </p:nvPr>
        </p:nvSpPr>
        <p:spPr>
          <a:xfrm>
            <a:off x="599162" y="787114"/>
            <a:ext cx="3833906" cy="4952492"/>
          </a:xfrm>
        </p:spPr>
        <p:txBody>
          <a:bodyPr>
            <a:normAutofit fontScale="90000"/>
          </a:bodyPr>
          <a:lstStyle/>
          <a:p>
            <a:pPr algn="ctr"/>
            <a:r>
              <a:rPr lang="en-US" sz="7300" dirty="0"/>
              <a:t>Muck and Gut teams </a:t>
            </a:r>
            <a:br>
              <a:rPr lang="en-US" dirty="0"/>
            </a:br>
            <a:br>
              <a:rPr lang="en-US" dirty="0"/>
            </a:br>
            <a:r>
              <a:rPr lang="en-US" sz="4000" dirty="0"/>
              <a:t>a small phrase for a lot of work</a:t>
            </a:r>
          </a:p>
        </p:txBody>
      </p:sp>
      <p:pic>
        <p:nvPicPr>
          <p:cNvPr id="5" name="Content Placeholder 4" descr="A group of people posing for a photo&#10;&#10;Description automatically generated">
            <a:extLst>
              <a:ext uri="{FF2B5EF4-FFF2-40B4-BE49-F238E27FC236}">
                <a16:creationId xmlns:a16="http://schemas.microsoft.com/office/drawing/2014/main" id="{C4C9642F-72AA-13B0-F1A2-FCDA4C2B5526}"/>
              </a:ext>
            </a:extLst>
          </p:cNvPr>
          <p:cNvPicPr>
            <a:picLocks noGrp="1" noChangeAspect="1"/>
          </p:cNvPicPr>
          <p:nvPr>
            <p:ph idx="1"/>
          </p:nvPr>
        </p:nvPicPr>
        <p:blipFill>
          <a:blip r:embed="rId2"/>
          <a:stretch>
            <a:fillRect/>
          </a:stretch>
        </p:blipFill>
        <p:spPr>
          <a:xfrm>
            <a:off x="5181600" y="1053306"/>
            <a:ext cx="6248400" cy="4686300"/>
          </a:xfrm>
        </p:spPr>
      </p:pic>
    </p:spTree>
    <p:extLst>
      <p:ext uri="{BB962C8B-B14F-4D97-AF65-F5344CB8AC3E}">
        <p14:creationId xmlns:p14="http://schemas.microsoft.com/office/powerpoint/2010/main" val="3008669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erson holding a piece of wood&#10;&#10;Description automatically generated">
            <a:extLst>
              <a:ext uri="{FF2B5EF4-FFF2-40B4-BE49-F238E27FC236}">
                <a16:creationId xmlns:a16="http://schemas.microsoft.com/office/drawing/2014/main" id="{82851A42-58CF-F31E-F244-F13BF184E0FB}"/>
              </a:ext>
            </a:extLst>
          </p:cNvPr>
          <p:cNvPicPr>
            <a:picLocks noChangeAspect="1"/>
          </p:cNvPicPr>
          <p:nvPr/>
        </p:nvPicPr>
        <p:blipFill rotWithShape="1">
          <a:blip r:embed="rId2"/>
          <a:srcRect l="19430" r="48930" b="1"/>
          <a:stretch/>
        </p:blipFill>
        <p:spPr>
          <a:xfrm rot="5400000">
            <a:off x="2667000" y="-2667000"/>
            <a:ext cx="6858000" cy="12192000"/>
          </a:xfrm>
          <a:prstGeom prst="rect">
            <a:avLst/>
          </a:prstGeom>
        </p:spPr>
      </p:pic>
      <p:sp>
        <p:nvSpPr>
          <p:cNvPr id="10" name="Freeform 6">
            <a:extLst>
              <a:ext uri="{FF2B5EF4-FFF2-40B4-BE49-F238E27FC236}">
                <a16:creationId xmlns:a16="http://schemas.microsoft.com/office/drawing/2014/main" id="{289A92E9-3C43-426A-BECD-CD99EB0BB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282838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84321D-1F8F-49D1-AB25-FC334DEC6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white shirt&#10;&#10;Description automatically generated">
            <a:extLst>
              <a:ext uri="{FF2B5EF4-FFF2-40B4-BE49-F238E27FC236}">
                <a16:creationId xmlns:a16="http://schemas.microsoft.com/office/drawing/2014/main" id="{FB877277-B5C1-4D0B-2D10-65EA0852EACF}"/>
              </a:ext>
            </a:extLst>
          </p:cNvPr>
          <p:cNvPicPr>
            <a:picLocks noChangeAspect="1"/>
          </p:cNvPicPr>
          <p:nvPr/>
        </p:nvPicPr>
        <p:blipFill rotWithShape="1">
          <a:blip r:embed="rId2"/>
          <a:srcRect r="40781" b="2"/>
          <a:stretch/>
        </p:blipFill>
        <p:spPr>
          <a:xfrm rot="5400000">
            <a:off x="503767" y="783167"/>
            <a:ext cx="5571066" cy="5291666"/>
          </a:xfrm>
          <a:prstGeom prst="rect">
            <a:avLst/>
          </a:prstGeom>
        </p:spPr>
      </p:pic>
      <p:pic>
        <p:nvPicPr>
          <p:cNvPr id="5" name="Picture 4" descr="A room with wood beams and a trash can&#10;&#10;Description automatically generated">
            <a:extLst>
              <a:ext uri="{FF2B5EF4-FFF2-40B4-BE49-F238E27FC236}">
                <a16:creationId xmlns:a16="http://schemas.microsoft.com/office/drawing/2014/main" id="{853E53A2-0810-9B2F-41BB-C4E51656C6BC}"/>
              </a:ext>
            </a:extLst>
          </p:cNvPr>
          <p:cNvPicPr>
            <a:picLocks noChangeAspect="1"/>
          </p:cNvPicPr>
          <p:nvPr/>
        </p:nvPicPr>
        <p:blipFill rotWithShape="1">
          <a:blip r:embed="rId3"/>
          <a:srcRect l="27086" r="19484" b="-1"/>
          <a:stretch/>
        </p:blipFill>
        <p:spPr>
          <a:xfrm>
            <a:off x="6256867" y="643467"/>
            <a:ext cx="5291666" cy="5571066"/>
          </a:xfrm>
          <a:prstGeom prst="rect">
            <a:avLst/>
          </a:prstGeom>
        </p:spPr>
      </p:pic>
      <p:sp>
        <p:nvSpPr>
          <p:cNvPr id="12" name="Freeform 6">
            <a:extLst>
              <a:ext uri="{FF2B5EF4-FFF2-40B4-BE49-F238E27FC236}">
                <a16:creationId xmlns:a16="http://schemas.microsoft.com/office/drawing/2014/main" id="{5176CF09-8464-4929-883B-392F42AD7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1286616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192972-B504-4559-9D66-98E58E083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le of trash on the side of a road&#10;&#10;Description automatically generated">
            <a:extLst>
              <a:ext uri="{FF2B5EF4-FFF2-40B4-BE49-F238E27FC236}">
                <a16:creationId xmlns:a16="http://schemas.microsoft.com/office/drawing/2014/main" id="{57F0FEED-61EE-46D8-0CA1-A5500A754845}"/>
              </a:ext>
            </a:extLst>
          </p:cNvPr>
          <p:cNvPicPr>
            <a:picLocks noChangeAspect="1"/>
          </p:cNvPicPr>
          <p:nvPr/>
        </p:nvPicPr>
        <p:blipFill rotWithShape="1">
          <a:blip r:embed="rId2"/>
          <a:srcRect t="9179" r="1" b="1"/>
          <a:stretch/>
        </p:blipFill>
        <p:spPr>
          <a:xfrm>
            <a:off x="643467" y="643467"/>
            <a:ext cx="10905066" cy="5571066"/>
          </a:xfrm>
          <a:prstGeom prst="rect">
            <a:avLst/>
          </a:prstGeom>
        </p:spPr>
      </p:pic>
      <p:sp>
        <p:nvSpPr>
          <p:cNvPr id="10" name="Freeform 6">
            <a:extLst>
              <a:ext uri="{FF2B5EF4-FFF2-40B4-BE49-F238E27FC236}">
                <a16:creationId xmlns:a16="http://schemas.microsoft.com/office/drawing/2014/main" id="{4EC02E68-D561-4D1D-B1B7-E23FFC15A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268815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559678"/>
            <a:ext cx="3567915" cy="4952492"/>
          </a:xfrm>
        </p:spPr>
        <p:txBody>
          <a:bodyPr>
            <a:normAutofit/>
          </a:bodyPr>
          <a:lstStyle/>
          <a:p>
            <a:pPr algn="ctr"/>
            <a:br>
              <a:rPr lang="en-US" dirty="0">
                <a:solidFill>
                  <a:schemeClr val="bg1"/>
                </a:solidFill>
              </a:rPr>
            </a:br>
            <a:br>
              <a:rPr lang="en-US" dirty="0">
                <a:solidFill>
                  <a:schemeClr val="bg1"/>
                </a:solidFill>
              </a:rPr>
            </a:br>
            <a:r>
              <a:rPr lang="en-US" dirty="0">
                <a:solidFill>
                  <a:schemeClr val="bg1"/>
                </a:solidFill>
              </a:rPr>
              <a:t>Major Points to discuss</a:t>
            </a:r>
          </a:p>
        </p:txBody>
      </p:sp>
      <p:cxnSp>
        <p:nvCxnSpPr>
          <p:cNvPr id="23" name="Straight Connector 22">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F8EDD4DF-824B-A2A7-47D4-FAF8609AD9A1}"/>
              </a:ext>
            </a:extLst>
          </p:cNvPr>
          <p:cNvGraphicFramePr/>
          <p:nvPr>
            <p:extLst>
              <p:ext uri="{D42A27DB-BD31-4B8C-83A1-F6EECF244321}">
                <p14:modId xmlns:p14="http://schemas.microsoft.com/office/powerpoint/2010/main" val="298287864"/>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77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house&#10;&#10;Description automatically generated">
            <a:extLst>
              <a:ext uri="{FF2B5EF4-FFF2-40B4-BE49-F238E27FC236}">
                <a16:creationId xmlns:a16="http://schemas.microsoft.com/office/drawing/2014/main" id="{69EB0CBD-333B-C1D6-23C0-1D6805A34A8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6879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2" name="Straight Connector 11">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E2187-36B7-6D1B-D65B-49C688B7BF0B}"/>
              </a:ext>
            </a:extLst>
          </p:cNvPr>
          <p:cNvSpPr>
            <a:spLocks noGrp="1"/>
          </p:cNvSpPr>
          <p:nvPr>
            <p:ph type="title"/>
          </p:nvPr>
        </p:nvSpPr>
        <p:spPr>
          <a:xfrm>
            <a:off x="6075006" y="1143293"/>
            <a:ext cx="5422969" cy="4268965"/>
          </a:xfrm>
        </p:spPr>
        <p:txBody>
          <a:bodyPr vert="horz" lIns="91440" tIns="45720" rIns="91440" bIns="45720" rtlCol="0" anchor="ctr">
            <a:normAutofit/>
          </a:bodyPr>
          <a:lstStyle/>
          <a:p>
            <a:pPr algn="l">
              <a:lnSpc>
                <a:spcPct val="85000"/>
              </a:lnSpc>
            </a:pPr>
            <a:r>
              <a:rPr lang="en-US" sz="6600" cap="all">
                <a:solidFill>
                  <a:schemeClr val="tx2"/>
                </a:solidFill>
              </a:rPr>
              <a:t>Tarping Crews</a:t>
            </a:r>
          </a:p>
        </p:txBody>
      </p:sp>
      <p:sp>
        <p:nvSpPr>
          <p:cNvPr id="16" name="Freeform: Shape 15">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erson walking on a blue tarp&#10;&#10;Description automatically generated">
            <a:extLst>
              <a:ext uri="{FF2B5EF4-FFF2-40B4-BE49-F238E27FC236}">
                <a16:creationId xmlns:a16="http://schemas.microsoft.com/office/drawing/2014/main" id="{E7E27B1B-8838-EF56-EED2-69A1AA3FAD0B}"/>
              </a:ext>
            </a:extLst>
          </p:cNvPr>
          <p:cNvPicPr>
            <a:picLocks noGrp="1" noChangeAspect="1"/>
          </p:cNvPicPr>
          <p:nvPr>
            <p:ph idx="1"/>
          </p:nvPr>
        </p:nvPicPr>
        <p:blipFill rotWithShape="1">
          <a:blip r:embed="rId2"/>
          <a:srcRect t="897" b="3499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18"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6618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44" name="Straight Connector 24">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531744-C61A-3432-05F4-EF5B4E752C4C}"/>
              </a:ext>
            </a:extLst>
          </p:cNvPr>
          <p:cNvSpPr>
            <a:spLocks noGrp="1"/>
          </p:cNvSpPr>
          <p:nvPr>
            <p:ph type="title"/>
          </p:nvPr>
        </p:nvSpPr>
        <p:spPr>
          <a:xfrm>
            <a:off x="7048048" y="1143293"/>
            <a:ext cx="4490359" cy="4268965"/>
          </a:xfrm>
        </p:spPr>
        <p:txBody>
          <a:bodyPr vert="horz" lIns="91440" tIns="45720" rIns="91440" bIns="45720" rtlCol="0" anchor="t">
            <a:normAutofit/>
          </a:bodyPr>
          <a:lstStyle/>
          <a:p>
            <a:pPr algn="l">
              <a:lnSpc>
                <a:spcPct val="85000"/>
              </a:lnSpc>
            </a:pPr>
            <a:r>
              <a:rPr lang="en-US" sz="4000" cap="all">
                <a:solidFill>
                  <a:schemeClr val="tx2"/>
                </a:solidFill>
              </a:rPr>
              <a:t>Tarping crews</a:t>
            </a:r>
          </a:p>
        </p:txBody>
      </p:sp>
      <p:pic>
        <p:nvPicPr>
          <p:cNvPr id="5" name="Content Placeholder 4">
            <a:extLst>
              <a:ext uri="{FF2B5EF4-FFF2-40B4-BE49-F238E27FC236}">
                <a16:creationId xmlns:a16="http://schemas.microsoft.com/office/drawing/2014/main" id="{837C6F2A-BD95-ABF4-9792-DA449BA613A0}"/>
              </a:ext>
            </a:extLst>
          </p:cNvPr>
          <p:cNvPicPr>
            <a:picLocks noGrp="1" noChangeAspect="1"/>
          </p:cNvPicPr>
          <p:nvPr>
            <p:ph idx="1"/>
          </p:nvPr>
        </p:nvPicPr>
        <p:blipFill rotWithShape="1">
          <a:blip r:embed="rId2"/>
          <a:srcRect l="12353" r="20981"/>
          <a:stretch/>
        </p:blipFill>
        <p:spPr>
          <a:xfrm>
            <a:off x="20" y="10"/>
            <a:ext cx="6095980" cy="6857990"/>
          </a:xfrm>
          <a:prstGeom prst="rect">
            <a:avLst/>
          </a:prstGeom>
        </p:spPr>
      </p:pic>
      <p:cxnSp>
        <p:nvCxnSpPr>
          <p:cNvPr id="45" name="Straight Connector 26">
            <a:extLst>
              <a:ext uri="{FF2B5EF4-FFF2-40B4-BE49-F238E27FC236}">
                <a16:creationId xmlns:a16="http://schemas.microsoft.com/office/drawing/2014/main" id="{56DE0AD9-9142-46F1-8EA7-D58382DED3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19438"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Freeform 6">
            <a:extLst>
              <a:ext uri="{FF2B5EF4-FFF2-40B4-BE49-F238E27FC236}">
                <a16:creationId xmlns:a16="http://schemas.microsoft.com/office/drawing/2014/main" id="{0C130FF4-5A98-43DB-9014-B8D393BA4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987279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2" name="Straight Connector 11">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4BCAE8-62EE-A5F2-82DA-3B1C5C6BB859}"/>
              </a:ext>
            </a:extLst>
          </p:cNvPr>
          <p:cNvSpPr>
            <a:spLocks noGrp="1"/>
          </p:cNvSpPr>
          <p:nvPr>
            <p:ph type="title"/>
          </p:nvPr>
        </p:nvSpPr>
        <p:spPr>
          <a:xfrm>
            <a:off x="7048048" y="1143293"/>
            <a:ext cx="4490359" cy="4268965"/>
          </a:xfrm>
        </p:spPr>
        <p:txBody>
          <a:bodyPr vert="horz" lIns="91440" tIns="45720" rIns="91440" bIns="45720" rtlCol="0" anchor="t">
            <a:normAutofit/>
          </a:bodyPr>
          <a:lstStyle/>
          <a:p>
            <a:pPr algn="l">
              <a:lnSpc>
                <a:spcPct val="85000"/>
              </a:lnSpc>
            </a:pPr>
            <a:r>
              <a:rPr lang="en-US" sz="4000" cap="all">
                <a:solidFill>
                  <a:schemeClr val="tx2"/>
                </a:solidFill>
              </a:rPr>
              <a:t>PODS</a:t>
            </a:r>
            <a:br>
              <a:rPr lang="en-US" sz="4000" cap="all">
                <a:solidFill>
                  <a:schemeClr val="tx2"/>
                </a:solidFill>
              </a:rPr>
            </a:br>
            <a:r>
              <a:rPr lang="en-US" sz="4000" cap="all">
                <a:solidFill>
                  <a:schemeClr val="tx2"/>
                </a:solidFill>
              </a:rPr>
              <a:t>POINTS OF DISTRUBUTION</a:t>
            </a:r>
          </a:p>
        </p:txBody>
      </p:sp>
      <p:pic>
        <p:nvPicPr>
          <p:cNvPr id="5" name="Content Placeholder 4" descr="A person holding a bird&#10;&#10;Description automatically generated">
            <a:extLst>
              <a:ext uri="{FF2B5EF4-FFF2-40B4-BE49-F238E27FC236}">
                <a16:creationId xmlns:a16="http://schemas.microsoft.com/office/drawing/2014/main" id="{DDF87207-22D3-3686-BADD-6F35C5931D9B}"/>
              </a:ext>
            </a:extLst>
          </p:cNvPr>
          <p:cNvPicPr>
            <a:picLocks noGrp="1" noChangeAspect="1"/>
          </p:cNvPicPr>
          <p:nvPr>
            <p:ph idx="1"/>
          </p:nvPr>
        </p:nvPicPr>
        <p:blipFill rotWithShape="1">
          <a:blip r:embed="rId2"/>
          <a:srcRect l="32592" r="24075" b="-1"/>
          <a:stretch/>
        </p:blipFill>
        <p:spPr>
          <a:xfrm>
            <a:off x="20" y="10"/>
            <a:ext cx="6095980" cy="6857990"/>
          </a:xfrm>
          <a:prstGeom prst="rect">
            <a:avLst/>
          </a:prstGeom>
        </p:spPr>
      </p:pic>
      <p:cxnSp>
        <p:nvCxnSpPr>
          <p:cNvPr id="14" name="Straight Connector 13">
            <a:extLst>
              <a:ext uri="{FF2B5EF4-FFF2-40B4-BE49-F238E27FC236}">
                <a16:creationId xmlns:a16="http://schemas.microsoft.com/office/drawing/2014/main" id="{56DE0AD9-9142-46F1-8EA7-D58382DED3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19438"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reeform 6">
            <a:extLst>
              <a:ext uri="{FF2B5EF4-FFF2-40B4-BE49-F238E27FC236}">
                <a16:creationId xmlns:a16="http://schemas.microsoft.com/office/drawing/2014/main" id="{0C130FF4-5A98-43DB-9014-B8D393BA4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2609751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2114-BAE4-FD44-931B-46CD450D8A55}"/>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l"/>
            <a:r>
              <a:rPr lang="en-US" dirty="0"/>
              <a:t>PODS </a:t>
            </a:r>
            <a:br>
              <a:rPr lang="en-US" dirty="0"/>
            </a:br>
            <a:r>
              <a:rPr lang="en-US" sz="3600" dirty="0"/>
              <a:t>POINTS OF DISTRIBUTION</a:t>
            </a:r>
            <a:br>
              <a:rPr lang="en-US" sz="3600" dirty="0"/>
            </a:br>
            <a:r>
              <a:rPr lang="en-US" sz="2400" dirty="0"/>
              <a:t>1. Free FEMA training online</a:t>
            </a:r>
            <a:br>
              <a:rPr lang="en-US" sz="2400" dirty="0"/>
            </a:br>
            <a:r>
              <a:rPr lang="en-US" sz="2400" dirty="0"/>
              <a:t>2. Organizational skills.</a:t>
            </a:r>
            <a:br>
              <a:rPr lang="en-US" sz="3600" dirty="0"/>
            </a:br>
            <a:r>
              <a:rPr lang="en-US" sz="2400" dirty="0"/>
              <a:t>3. Inventory </a:t>
            </a:r>
            <a:r>
              <a:rPr lang="en-US" sz="2400" dirty="0" err="1"/>
              <a:t>Mgmt</a:t>
            </a:r>
            <a:br>
              <a:rPr lang="en-US" sz="2400" dirty="0"/>
            </a:br>
            <a:endParaRPr lang="en-US" sz="2400" dirty="0"/>
          </a:p>
        </p:txBody>
      </p:sp>
      <p:pic>
        <p:nvPicPr>
          <p:cNvPr id="5" name="Content Placeholder 4" descr="Boxes on pallets outside of a building&#10;&#10;Description automatically generated">
            <a:extLst>
              <a:ext uri="{FF2B5EF4-FFF2-40B4-BE49-F238E27FC236}">
                <a16:creationId xmlns:a16="http://schemas.microsoft.com/office/drawing/2014/main" id="{E8D2DDAF-9347-105D-0D8A-0280D4383A60}"/>
              </a:ext>
            </a:extLst>
          </p:cNvPr>
          <p:cNvPicPr>
            <a:picLocks noGrp="1" noChangeAspect="1"/>
          </p:cNvPicPr>
          <p:nvPr>
            <p:ph idx="1"/>
          </p:nvPr>
        </p:nvPicPr>
        <p:blipFill>
          <a:blip r:embed="rId2"/>
          <a:stretch>
            <a:fillRect/>
          </a:stretch>
        </p:blipFill>
        <p:spPr>
          <a:xfrm>
            <a:off x="5181600" y="1053306"/>
            <a:ext cx="6248400" cy="4686300"/>
          </a:xfrm>
        </p:spPr>
      </p:pic>
    </p:spTree>
    <p:extLst>
      <p:ext uri="{BB962C8B-B14F-4D97-AF65-F5344CB8AC3E}">
        <p14:creationId xmlns:p14="http://schemas.microsoft.com/office/powerpoint/2010/main" val="189344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DE91-A3CD-6E61-A81A-D3E14A6FD299}"/>
              </a:ext>
            </a:extLst>
          </p:cNvPr>
          <p:cNvSpPr>
            <a:spLocks noGrp="1"/>
          </p:cNvSpPr>
          <p:nvPr>
            <p:ph type="title"/>
          </p:nvPr>
        </p:nvSpPr>
        <p:spPr>
          <a:xfrm>
            <a:off x="912312" y="952754"/>
            <a:ext cx="3833906" cy="4952492"/>
          </a:xfrm>
        </p:spPr>
        <p:txBody>
          <a:bodyPr>
            <a:normAutofit/>
          </a:bodyPr>
          <a:lstStyle/>
          <a:p>
            <a:pPr algn="l"/>
            <a:r>
              <a:rPr lang="en-US" sz="4800" dirty="0"/>
              <a:t>Volunteer Management</a:t>
            </a:r>
            <a:br>
              <a:rPr lang="en-US" sz="4800" dirty="0"/>
            </a:br>
            <a:r>
              <a:rPr lang="en-US" sz="2400" dirty="0"/>
              <a:t>1. Computer skills</a:t>
            </a:r>
            <a:br>
              <a:rPr lang="en-US" sz="2400" dirty="0"/>
            </a:br>
            <a:r>
              <a:rPr lang="en-US" sz="2400" dirty="0"/>
              <a:t>2. People skills</a:t>
            </a:r>
            <a:br>
              <a:rPr lang="en-US" sz="2400" dirty="0"/>
            </a:br>
            <a:r>
              <a:rPr lang="en-US" sz="2400" dirty="0"/>
              <a:t>3. Safety Briefing</a:t>
            </a:r>
            <a:br>
              <a:rPr lang="en-US" sz="2400" dirty="0"/>
            </a:br>
            <a:r>
              <a:rPr lang="en-US" sz="2400" dirty="0"/>
              <a:t>4. Take Charge and problem solving  </a:t>
            </a:r>
            <a:endParaRPr lang="en-US" sz="4800" dirty="0"/>
          </a:p>
        </p:txBody>
      </p:sp>
      <p:pic>
        <p:nvPicPr>
          <p:cNvPr id="5" name="Content Placeholder 4" descr="A group of people posing for a photo&#10;&#10;Description automatically generated">
            <a:extLst>
              <a:ext uri="{FF2B5EF4-FFF2-40B4-BE49-F238E27FC236}">
                <a16:creationId xmlns:a16="http://schemas.microsoft.com/office/drawing/2014/main" id="{9A18A529-CED0-91EE-6350-2116BBBFC93F}"/>
              </a:ext>
            </a:extLst>
          </p:cNvPr>
          <p:cNvPicPr>
            <a:picLocks noGrp="1" noChangeAspect="1"/>
          </p:cNvPicPr>
          <p:nvPr>
            <p:ph idx="1"/>
          </p:nvPr>
        </p:nvPicPr>
        <p:blipFill>
          <a:blip r:embed="rId2"/>
          <a:stretch>
            <a:fillRect/>
          </a:stretch>
        </p:blipFill>
        <p:spPr>
          <a:xfrm>
            <a:off x="5181600" y="1053306"/>
            <a:ext cx="6248400" cy="4686300"/>
          </a:xfrm>
        </p:spPr>
      </p:pic>
    </p:spTree>
    <p:extLst>
      <p:ext uri="{BB962C8B-B14F-4D97-AF65-F5344CB8AC3E}">
        <p14:creationId xmlns:p14="http://schemas.microsoft.com/office/powerpoint/2010/main" val="2019989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2" name="Straight Connector 11">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44C1FFD-8D6A-4A12-997F-ECA8F3321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3110"/>
            <a:ext cx="12191999" cy="6890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35FEF-CDD6-9D6E-31E3-8C6BD241C9C0}"/>
              </a:ext>
            </a:extLst>
          </p:cNvPr>
          <p:cNvSpPr>
            <a:spLocks noGrp="1"/>
          </p:cNvSpPr>
          <p:nvPr>
            <p:ph type="title"/>
          </p:nvPr>
        </p:nvSpPr>
        <p:spPr>
          <a:xfrm>
            <a:off x="677599" y="4462818"/>
            <a:ext cx="10991237" cy="1241000"/>
          </a:xfrm>
        </p:spPr>
        <p:txBody>
          <a:bodyPr vert="horz" lIns="91440" tIns="45720" rIns="91440" bIns="45720" rtlCol="0" anchor="b">
            <a:normAutofit/>
          </a:bodyPr>
          <a:lstStyle/>
          <a:p>
            <a:pPr algn="l">
              <a:lnSpc>
                <a:spcPct val="85000"/>
              </a:lnSpc>
            </a:pPr>
            <a:r>
              <a:rPr lang="en-US" sz="5400" cap="all">
                <a:solidFill>
                  <a:schemeClr val="tx2"/>
                </a:solidFill>
              </a:rPr>
              <a:t>FOOD PREPREATION</a:t>
            </a:r>
          </a:p>
        </p:txBody>
      </p:sp>
      <p:pic>
        <p:nvPicPr>
          <p:cNvPr id="5" name="Content Placeholder 4" descr="A group of people at a market&#10;&#10;Description automatically generated">
            <a:extLst>
              <a:ext uri="{FF2B5EF4-FFF2-40B4-BE49-F238E27FC236}">
                <a16:creationId xmlns:a16="http://schemas.microsoft.com/office/drawing/2014/main" id="{40466BC7-D04D-2826-34AD-134928784DBB}"/>
              </a:ext>
            </a:extLst>
          </p:cNvPr>
          <p:cNvPicPr>
            <a:picLocks noGrp="1" noChangeAspect="1"/>
          </p:cNvPicPr>
          <p:nvPr>
            <p:ph idx="1"/>
          </p:nvPr>
        </p:nvPicPr>
        <p:blipFill rotWithShape="1">
          <a:blip r:embed="rId2"/>
          <a:srcRect t="26590" b="11336"/>
          <a:stretch/>
        </p:blipFill>
        <p:spPr>
          <a:xfrm>
            <a:off x="20" y="-32639"/>
            <a:ext cx="12191980" cy="4257021"/>
          </a:xfrm>
          <a:prstGeom prst="rect">
            <a:avLst/>
          </a:prstGeom>
        </p:spPr>
      </p:pic>
      <p:sp>
        <p:nvSpPr>
          <p:cNvPr id="16" name="Freeform 6">
            <a:extLst>
              <a:ext uri="{FF2B5EF4-FFF2-40B4-BE49-F238E27FC236}">
                <a16:creationId xmlns:a16="http://schemas.microsoft.com/office/drawing/2014/main" id="{014B3DE6-0CA2-4818-9E10-8ACF4410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273560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337061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ED6B-BB8C-2BAB-CCE9-6B0A11CBE6FA}"/>
              </a:ext>
            </a:extLst>
          </p:cNvPr>
          <p:cNvSpPr>
            <a:spLocks noGrp="1"/>
          </p:cNvSpPr>
          <p:nvPr>
            <p:ph type="title"/>
          </p:nvPr>
        </p:nvSpPr>
        <p:spPr/>
        <p:txBody>
          <a:bodyPr>
            <a:normAutofit/>
          </a:bodyPr>
          <a:lstStyle/>
          <a:p>
            <a:pPr algn="l"/>
            <a:r>
              <a:rPr lang="en-US" sz="5400" dirty="0">
                <a:solidFill>
                  <a:schemeClr val="tx1"/>
                </a:solidFill>
              </a:rPr>
              <a:t>Rebuilding Phase</a:t>
            </a:r>
            <a:br>
              <a:rPr lang="en-US" sz="4000" dirty="0">
                <a:solidFill>
                  <a:schemeClr val="tx1"/>
                </a:solidFill>
              </a:rPr>
            </a:br>
            <a:r>
              <a:rPr lang="en-US" sz="4000" i="0" dirty="0">
                <a:solidFill>
                  <a:schemeClr val="tx1"/>
                </a:solidFill>
              </a:rPr>
              <a:t>Team up with NGOs Specializing in Rebuild  </a:t>
            </a:r>
          </a:p>
        </p:txBody>
      </p:sp>
      <p:sp>
        <p:nvSpPr>
          <p:cNvPr id="3" name="Content Placeholder 2">
            <a:extLst>
              <a:ext uri="{FF2B5EF4-FFF2-40B4-BE49-F238E27FC236}">
                <a16:creationId xmlns:a16="http://schemas.microsoft.com/office/drawing/2014/main" id="{1EE95074-BC4C-4A78-E2B3-C9D91320F0F7}"/>
              </a:ext>
            </a:extLst>
          </p:cNvPr>
          <p:cNvSpPr>
            <a:spLocks noGrp="1"/>
          </p:cNvSpPr>
          <p:nvPr>
            <p:ph idx="1"/>
          </p:nvPr>
        </p:nvSpPr>
        <p:spPr/>
        <p:txBody>
          <a:bodyPr/>
          <a:lstStyle/>
          <a:p>
            <a:r>
              <a:rPr lang="en-US" sz="4400" dirty="0"/>
              <a:t>SBP</a:t>
            </a:r>
          </a:p>
          <a:p>
            <a:r>
              <a:rPr lang="en-US" sz="4400" dirty="0"/>
              <a:t>Operation Blessing</a:t>
            </a:r>
          </a:p>
          <a:p>
            <a:r>
              <a:rPr lang="en-US" sz="4400" dirty="0"/>
              <a:t>Samaritan's  Purse.</a:t>
            </a:r>
          </a:p>
          <a:p>
            <a:r>
              <a:rPr lang="en-US" sz="4400" dirty="0"/>
              <a:t>Church Groups</a:t>
            </a:r>
          </a:p>
          <a:p>
            <a:r>
              <a:rPr lang="en-US" sz="4400" dirty="0"/>
              <a:t>GEM</a:t>
            </a:r>
          </a:p>
          <a:p>
            <a:endParaRPr lang="en-US" dirty="0"/>
          </a:p>
        </p:txBody>
      </p:sp>
    </p:spTree>
    <p:extLst>
      <p:ext uri="{BB962C8B-B14F-4D97-AF65-F5344CB8AC3E}">
        <p14:creationId xmlns:p14="http://schemas.microsoft.com/office/powerpoint/2010/main" val="2582387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12E21-6D88-AA6E-75FF-0D818CF281F0}"/>
              </a:ext>
            </a:extLst>
          </p:cNvPr>
          <p:cNvSpPr>
            <a:spLocks noGrp="1"/>
          </p:cNvSpPr>
          <p:nvPr>
            <p:ph type="title"/>
          </p:nvPr>
        </p:nvSpPr>
        <p:spPr/>
        <p:txBody>
          <a:bodyPr/>
          <a:lstStyle/>
          <a:p>
            <a:r>
              <a:rPr lang="en-US" dirty="0"/>
              <a:t>Rebuild needs</a:t>
            </a:r>
            <a:br>
              <a:rPr lang="en-US" dirty="0"/>
            </a:br>
            <a:endParaRPr lang="en-US" dirty="0"/>
          </a:p>
        </p:txBody>
      </p:sp>
      <p:sp>
        <p:nvSpPr>
          <p:cNvPr id="3" name="Content Placeholder 2">
            <a:extLst>
              <a:ext uri="{FF2B5EF4-FFF2-40B4-BE49-F238E27FC236}">
                <a16:creationId xmlns:a16="http://schemas.microsoft.com/office/drawing/2014/main" id="{74E471A4-C88E-B2CA-FBD6-D2E2651F7B21}"/>
              </a:ext>
            </a:extLst>
          </p:cNvPr>
          <p:cNvSpPr>
            <a:spLocks noGrp="1"/>
          </p:cNvSpPr>
          <p:nvPr>
            <p:ph idx="1"/>
          </p:nvPr>
        </p:nvSpPr>
        <p:spPr/>
        <p:txBody>
          <a:bodyPr/>
          <a:lstStyle/>
          <a:p>
            <a:r>
              <a:rPr lang="en-US" sz="2400" b="1" dirty="0"/>
              <a:t>Construction Materials such as drywall, flooring, wood, roofing </a:t>
            </a:r>
            <a:r>
              <a:rPr lang="en-US" sz="2400" b="1" dirty="0" err="1"/>
              <a:t>etc</a:t>
            </a:r>
            <a:endParaRPr lang="en-US" sz="2400" b="1" dirty="0"/>
          </a:p>
          <a:p>
            <a:r>
              <a:rPr lang="en-US" sz="2400" b="1" dirty="0"/>
              <a:t>Housing</a:t>
            </a:r>
          </a:p>
          <a:p>
            <a:r>
              <a:rPr lang="en-US" sz="2400" b="1" dirty="0"/>
              <a:t>Insurance claims deficiencies  </a:t>
            </a:r>
          </a:p>
          <a:p>
            <a:r>
              <a:rPr lang="en-US" sz="2400" b="1" dirty="0" err="1"/>
              <a:t>Fema</a:t>
            </a:r>
            <a:r>
              <a:rPr lang="en-US" sz="2400" b="1" dirty="0"/>
              <a:t> Appeals</a:t>
            </a:r>
          </a:p>
          <a:p>
            <a:r>
              <a:rPr lang="en-US" sz="2400" b="1" dirty="0"/>
              <a:t>Most Vulnerable parts of community will need more long-term needs</a:t>
            </a:r>
          </a:p>
          <a:p>
            <a:r>
              <a:rPr lang="en-US" sz="2400" b="1" dirty="0"/>
              <a:t>Elderly</a:t>
            </a:r>
          </a:p>
          <a:p>
            <a:r>
              <a:rPr lang="en-US" sz="2400" b="1" dirty="0"/>
              <a:t>Disabled  VETS</a:t>
            </a:r>
          </a:p>
          <a:p>
            <a:r>
              <a:rPr lang="en-US" sz="2400" b="1" dirty="0"/>
              <a:t>Lower income areas </a:t>
            </a:r>
          </a:p>
          <a:p>
            <a:r>
              <a:rPr lang="en-US" sz="2400" b="1" dirty="0"/>
              <a:t>Special needs Communities </a:t>
            </a:r>
          </a:p>
          <a:p>
            <a:endParaRPr lang="en-US" dirty="0"/>
          </a:p>
        </p:txBody>
      </p:sp>
    </p:spTree>
    <p:extLst>
      <p:ext uri="{BB962C8B-B14F-4D97-AF65-F5344CB8AC3E}">
        <p14:creationId xmlns:p14="http://schemas.microsoft.com/office/powerpoint/2010/main" val="1540572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23" name="Straight Connector 22">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descr="Autoradiogram on white paper">
            <a:extLst>
              <a:ext uri="{FF2B5EF4-FFF2-40B4-BE49-F238E27FC236}">
                <a16:creationId xmlns:a16="http://schemas.microsoft.com/office/drawing/2014/main" id="{0CE583AE-83FF-E347-87C9-876673726D04}"/>
              </a:ext>
            </a:extLst>
          </p:cNvPr>
          <p:cNvPicPr>
            <a:picLocks noChangeAspect="1"/>
          </p:cNvPicPr>
          <p:nvPr/>
        </p:nvPicPr>
        <p:blipFill rotWithShape="1">
          <a:blip r:embed="rId2">
            <a:alphaModFix amt="40000"/>
          </a:blip>
          <a:srcRect b="25000"/>
          <a:stretch/>
        </p:blipFill>
        <p:spPr>
          <a:xfrm>
            <a:off x="20" y="10"/>
            <a:ext cx="12191980" cy="6857990"/>
          </a:xfrm>
          <a:prstGeom prst="rect">
            <a:avLst/>
          </a:prstGeom>
        </p:spPr>
      </p:pic>
      <p:sp>
        <p:nvSpPr>
          <p:cNvPr id="2" name="Title 1"/>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dirty="0">
                <a:solidFill>
                  <a:schemeClr val="tx2"/>
                </a:solidFill>
              </a:rPr>
              <a:t>Definition</a:t>
            </a:r>
          </a:p>
        </p:txBody>
      </p:sp>
      <p:cxnSp>
        <p:nvCxnSpPr>
          <p:cNvPr id="25" name="Straight Connector 24">
            <a:extLst>
              <a:ext uri="{FF2B5EF4-FFF2-40B4-BE49-F238E27FC236}">
                <a16:creationId xmlns:a16="http://schemas.microsoft.com/office/drawing/2014/main" id="{AA94FB8C-E571-44EE-B6FB-9D4D378B5C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Freeform 6">
            <a:extLst>
              <a:ext uri="{FF2B5EF4-FFF2-40B4-BE49-F238E27FC236}">
                <a16:creationId xmlns:a16="http://schemas.microsoft.com/office/drawing/2014/main" id="{97EF6CE1-A1CD-4E7C-836A-7FE57149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
        <p:nvSpPr>
          <p:cNvPr id="5" name="TextBox 4">
            <a:extLst>
              <a:ext uri="{FF2B5EF4-FFF2-40B4-BE49-F238E27FC236}">
                <a16:creationId xmlns:a16="http://schemas.microsoft.com/office/drawing/2014/main" id="{B65B4948-5DFE-84E1-718D-2141777E9C69}"/>
              </a:ext>
            </a:extLst>
          </p:cNvPr>
          <p:cNvSpPr txBox="1"/>
          <p:nvPr/>
        </p:nvSpPr>
        <p:spPr>
          <a:xfrm>
            <a:off x="1088912" y="2379946"/>
            <a:ext cx="10258811" cy="2862322"/>
          </a:xfrm>
          <a:prstGeom prst="rect">
            <a:avLst/>
          </a:prstGeom>
          <a:noFill/>
        </p:spPr>
        <p:txBody>
          <a:bodyPr wrap="square">
            <a:spAutoFit/>
          </a:bodyPr>
          <a:lstStyle/>
          <a:p>
            <a:r>
              <a:rPr lang="en-US" b="1" i="0" dirty="0">
                <a:effectLst/>
                <a:latin typeface="Arial" panose="020B0604020202020204" pitchFamily="34" charset="0"/>
              </a:rPr>
              <a:t>Disaster response</a:t>
            </a:r>
            <a:r>
              <a:rPr lang="en-US" b="0" i="0" dirty="0">
                <a:effectLst/>
                <a:latin typeface="Arial" panose="020B0604020202020204" pitchFamily="34" charset="0"/>
              </a:rPr>
              <a:t> refers to the actions taken directly before, during or in the immediate aftermath of a disaster. The objective is to save lives, ensure health and safety and to meet the subsistence needs of the people affected.</a:t>
            </a:r>
            <a:r>
              <a:rPr lang="en-US" b="0" i="0" u="none" strike="noStrike" baseline="30000" dirty="0">
                <a:effectLst/>
                <a:latin typeface="Arial" panose="020B0604020202020204" pitchFamily="34" charset="0"/>
                <a:hlinkClick r:id="rId3">
                  <a:extLst>
                    <a:ext uri="{A12FA001-AC4F-418D-AE19-62706E023703}">
                      <ahyp:hlinkClr xmlns:ahyp="http://schemas.microsoft.com/office/drawing/2018/hyperlinkcolor" val="tx"/>
                    </a:ext>
                  </a:extLst>
                </a:hlinkClick>
              </a:rPr>
              <a:t>[1]</a:t>
            </a:r>
            <a:r>
              <a:rPr lang="en-US" b="0" i="0" baseline="30000" dirty="0">
                <a:effectLst/>
                <a:latin typeface="Arial" panose="020B0604020202020204" pitchFamily="34" charset="0"/>
              </a:rPr>
              <a:t>: 16 </a:t>
            </a:r>
            <a:r>
              <a:rPr lang="en-US" b="0" i="0" dirty="0">
                <a:effectLst/>
                <a:latin typeface="Arial" panose="020B0604020202020204" pitchFamily="34" charset="0"/>
              </a:rPr>
              <a:t> This includes warning/evacuation, </a:t>
            </a:r>
            <a:r>
              <a:rPr lang="en-US" b="0" i="0" u="none" strike="noStrike" dirty="0">
                <a:effectLst/>
                <a:latin typeface="Arial" panose="020B0604020202020204" pitchFamily="34" charset="0"/>
                <a:hlinkClick r:id="rId4" tooltip="Search and rescue">
                  <a:extLst>
                    <a:ext uri="{A12FA001-AC4F-418D-AE19-62706E023703}">
                      <ahyp:hlinkClr xmlns:ahyp="http://schemas.microsoft.com/office/drawing/2018/hyperlinkcolor" val="tx"/>
                    </a:ext>
                  </a:extLst>
                </a:hlinkClick>
              </a:rPr>
              <a:t>search and rescue</a:t>
            </a:r>
            <a:r>
              <a:rPr lang="en-US" b="0" i="0" dirty="0">
                <a:effectLst/>
                <a:latin typeface="Arial" panose="020B0604020202020204" pitchFamily="34" charset="0"/>
              </a:rPr>
              <a:t>, providing immediate assistance, assessing damage, continuing assistance and the immediate restoration or construction of </a:t>
            </a:r>
            <a:r>
              <a:rPr lang="en-US" b="0" i="0" u="none" strike="noStrike" dirty="0">
                <a:effectLst/>
                <a:latin typeface="Arial" panose="020B0604020202020204" pitchFamily="34" charset="0"/>
                <a:hlinkClick r:id="rId5" tooltip="Infrastructure">
                  <a:extLst>
                    <a:ext uri="{A12FA001-AC4F-418D-AE19-62706E023703}">
                      <ahyp:hlinkClr xmlns:ahyp="http://schemas.microsoft.com/office/drawing/2018/hyperlinkcolor" val="tx"/>
                    </a:ext>
                  </a:extLst>
                </a:hlinkClick>
              </a:rPr>
              <a:t>infrastructure</a:t>
            </a:r>
            <a:r>
              <a:rPr lang="en-US" b="0" i="0" dirty="0">
                <a:effectLst/>
                <a:latin typeface="Arial" panose="020B0604020202020204" pitchFamily="34" charset="0"/>
              </a:rPr>
              <a:t> (i.e. provisional </a:t>
            </a:r>
            <a:r>
              <a:rPr lang="en-US" b="0" i="0" u="none" strike="noStrike" dirty="0">
                <a:effectLst/>
                <a:latin typeface="Arial" panose="020B0604020202020204" pitchFamily="34" charset="0"/>
                <a:hlinkClick r:id="rId6" tooltip="Storm drain">
                  <a:extLst>
                    <a:ext uri="{A12FA001-AC4F-418D-AE19-62706E023703}">
                      <ahyp:hlinkClr xmlns:ahyp="http://schemas.microsoft.com/office/drawing/2018/hyperlinkcolor" val="tx"/>
                    </a:ext>
                  </a:extLst>
                </a:hlinkClick>
              </a:rPr>
              <a:t>storm drains</a:t>
            </a:r>
            <a:r>
              <a:rPr lang="en-US" b="0" i="0" dirty="0">
                <a:effectLst/>
                <a:latin typeface="Arial" panose="020B0604020202020204" pitchFamily="34" charset="0"/>
              </a:rPr>
              <a:t> or </a:t>
            </a:r>
            <a:r>
              <a:rPr lang="en-US" b="0" i="0" u="none" strike="noStrike" dirty="0">
                <a:effectLst/>
                <a:latin typeface="Arial" panose="020B0604020202020204" pitchFamily="34" charset="0"/>
                <a:hlinkClick r:id="rId7" tooltip="Diversion dam">
                  <a:extLst>
                    <a:ext uri="{A12FA001-AC4F-418D-AE19-62706E023703}">
                      <ahyp:hlinkClr xmlns:ahyp="http://schemas.microsoft.com/office/drawing/2018/hyperlinkcolor" val="tx"/>
                    </a:ext>
                  </a:extLst>
                </a:hlinkClick>
              </a:rPr>
              <a:t>diversion dams</a:t>
            </a:r>
            <a:r>
              <a:rPr lang="en-US" b="0" i="0" dirty="0">
                <a:effectLst/>
                <a:latin typeface="Arial" panose="020B0604020202020204" pitchFamily="34" charset="0"/>
              </a:rPr>
              <a:t>). The aim of emergency response is to provide immediate assistance to maintain life, improve health and support the morale of the affected population. Such assistance may range from providing specific but limited aid, such as assisting </a:t>
            </a:r>
            <a:r>
              <a:rPr lang="en-US" b="0" i="0" u="none" strike="noStrike" dirty="0">
                <a:effectLst/>
                <a:latin typeface="Arial" panose="020B0604020202020204" pitchFamily="34" charset="0"/>
                <a:hlinkClick r:id="rId8" tooltip="Refugee">
                  <a:extLst>
                    <a:ext uri="{A12FA001-AC4F-418D-AE19-62706E023703}">
                      <ahyp:hlinkClr xmlns:ahyp="http://schemas.microsoft.com/office/drawing/2018/hyperlinkcolor" val="tx"/>
                    </a:ext>
                  </a:extLst>
                </a:hlinkClick>
              </a:rPr>
              <a:t>refugees</a:t>
            </a:r>
            <a:r>
              <a:rPr lang="en-US" b="0" i="0" dirty="0">
                <a:effectLst/>
                <a:latin typeface="Arial" panose="020B0604020202020204" pitchFamily="34" charset="0"/>
              </a:rPr>
              <a:t> with transport, temporary shelter, and food to establishing semi-permanent settlements in camps and other locations. It also may involve initial repairs to damage or diversion to infrastructure.</a:t>
            </a:r>
            <a:endParaRPr lang="en-US" dirty="0"/>
          </a:p>
        </p:txBody>
      </p:sp>
    </p:spTree>
    <p:extLst>
      <p:ext uri="{BB962C8B-B14F-4D97-AF65-F5344CB8AC3E}">
        <p14:creationId xmlns:p14="http://schemas.microsoft.com/office/powerpoint/2010/main" val="337223194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23" name="Straight Connector 22">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A601386-3ABE-2207-F8E0-4CE56A1D1FFC}"/>
              </a:ext>
            </a:extLst>
          </p:cNvPr>
          <p:cNvPicPr>
            <a:picLocks noChangeAspect="1"/>
          </p:cNvPicPr>
          <p:nvPr/>
        </p:nvPicPr>
        <p:blipFill>
          <a:blip r:embed="rId2"/>
          <a:srcRect l="6771" r="6771"/>
          <a:stretch/>
        </p:blipFill>
        <p:spPr>
          <a:xfrm>
            <a:off x="20" y="10"/>
            <a:ext cx="12191980" cy="6857990"/>
          </a:xfrm>
          <a:prstGeom prst="rect">
            <a:avLst/>
          </a:prstGeom>
        </p:spPr>
      </p:pic>
      <p:sp>
        <p:nvSpPr>
          <p:cNvPr id="2" name="Title 1"/>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a:solidFill>
                  <a:schemeClr val="tx2"/>
                </a:solidFill>
              </a:rPr>
              <a:t>Disaster response planning</a:t>
            </a:r>
          </a:p>
        </p:txBody>
      </p:sp>
      <p:cxnSp>
        <p:nvCxnSpPr>
          <p:cNvPr id="25" name="Straight Connector 24">
            <a:extLst>
              <a:ext uri="{FF2B5EF4-FFF2-40B4-BE49-F238E27FC236}">
                <a16:creationId xmlns:a16="http://schemas.microsoft.com/office/drawing/2014/main" id="{AA94FB8C-E571-44EE-B6FB-9D4D378B5C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Freeform 6">
            <a:extLst>
              <a:ext uri="{FF2B5EF4-FFF2-40B4-BE49-F238E27FC236}">
                <a16:creationId xmlns:a16="http://schemas.microsoft.com/office/drawing/2014/main" id="{97EF6CE1-A1CD-4E7C-836A-7FE57149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34553586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82A26-886C-EBF0-34CE-BE1C265E9DF3}"/>
              </a:ext>
            </a:extLst>
          </p:cNvPr>
          <p:cNvSpPr>
            <a:spLocks noGrp="1"/>
          </p:cNvSpPr>
          <p:nvPr>
            <p:ph type="title"/>
          </p:nvPr>
        </p:nvSpPr>
        <p:spPr/>
        <p:txBody>
          <a:bodyPr/>
          <a:lstStyle/>
          <a:p>
            <a:pPr algn="ctr"/>
            <a:r>
              <a:rPr lang="en-US" b="1" dirty="0">
                <a:solidFill>
                  <a:schemeClr val="tx1"/>
                </a:solidFill>
              </a:rPr>
              <a:t>Disaster Committee</a:t>
            </a:r>
          </a:p>
        </p:txBody>
      </p:sp>
      <p:pic>
        <p:nvPicPr>
          <p:cNvPr id="8" name="Picture Placeholder 7" descr="A logo for rotary district&#10;&#10;Description automatically generated">
            <a:extLst>
              <a:ext uri="{FF2B5EF4-FFF2-40B4-BE49-F238E27FC236}">
                <a16:creationId xmlns:a16="http://schemas.microsoft.com/office/drawing/2014/main" id="{57438787-1D40-387C-A3D4-791F567923C0}"/>
              </a:ext>
            </a:extLst>
          </p:cNvPr>
          <p:cNvPicPr>
            <a:picLocks noGrp="1" noChangeAspect="1"/>
          </p:cNvPicPr>
          <p:nvPr>
            <p:ph type="pic" idx="1"/>
          </p:nvPr>
        </p:nvPicPr>
        <p:blipFill>
          <a:blip r:embed="rId3"/>
          <a:srcRect l="3126" r="3126"/>
          <a:stretch>
            <a:fillRect/>
          </a:stretch>
        </p:blipFill>
        <p:spPr/>
      </p:pic>
      <p:sp>
        <p:nvSpPr>
          <p:cNvPr id="6" name="Text Placeholder 5">
            <a:extLst>
              <a:ext uri="{FF2B5EF4-FFF2-40B4-BE49-F238E27FC236}">
                <a16:creationId xmlns:a16="http://schemas.microsoft.com/office/drawing/2014/main" id="{09D7DF8E-0F9C-D961-5767-C8BE72F4229F}"/>
              </a:ext>
            </a:extLst>
          </p:cNvPr>
          <p:cNvSpPr>
            <a:spLocks noGrp="1"/>
          </p:cNvSpPr>
          <p:nvPr>
            <p:ph type="body" sz="half" idx="2"/>
          </p:nvPr>
        </p:nvSpPr>
        <p:spPr>
          <a:xfrm>
            <a:off x="758952" y="1819845"/>
            <a:ext cx="3840480" cy="4236487"/>
          </a:xfrm>
        </p:spPr>
        <p:txBody>
          <a:bodyPr>
            <a:noAutofit/>
          </a:bodyPr>
          <a:lstStyle/>
          <a:p>
            <a:pPr algn="ctr"/>
            <a:r>
              <a:rPr lang="en-US" sz="3200" b="1" dirty="0"/>
              <a:t>Chairman</a:t>
            </a:r>
          </a:p>
          <a:p>
            <a:pPr algn="ctr"/>
            <a:r>
              <a:rPr lang="en-US" sz="3200" b="1" dirty="0"/>
              <a:t>Operations</a:t>
            </a:r>
          </a:p>
          <a:p>
            <a:pPr algn="ctr"/>
            <a:r>
              <a:rPr lang="en-US" sz="3200" b="1" dirty="0"/>
              <a:t>Logistic</a:t>
            </a:r>
          </a:p>
          <a:p>
            <a:pPr algn="ctr"/>
            <a:r>
              <a:rPr lang="en-US" sz="3200" b="1" dirty="0"/>
              <a:t>Finance</a:t>
            </a:r>
          </a:p>
          <a:p>
            <a:pPr algn="ctr"/>
            <a:r>
              <a:rPr lang="en-US" sz="3200" b="1" dirty="0"/>
              <a:t>Liaison with VOAD &amp;</a:t>
            </a:r>
            <a:r>
              <a:rPr lang="en-US" sz="2800" dirty="0"/>
              <a:t> </a:t>
            </a:r>
            <a:r>
              <a:rPr lang="en-US" sz="3200" b="1" dirty="0"/>
              <a:t>EOC</a:t>
            </a:r>
            <a:endParaRPr lang="en-US" sz="2800" b="1" dirty="0"/>
          </a:p>
        </p:txBody>
      </p:sp>
    </p:spTree>
    <p:extLst>
      <p:ext uri="{BB962C8B-B14F-4D97-AF65-F5344CB8AC3E}">
        <p14:creationId xmlns:p14="http://schemas.microsoft.com/office/powerpoint/2010/main" val="163589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2" name="Straight Connector 11">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FB8C64-6AD9-937D-304C-73D7485E9D56}"/>
              </a:ext>
            </a:extLst>
          </p:cNvPr>
          <p:cNvSpPr>
            <a:spLocks noGrp="1"/>
          </p:cNvSpPr>
          <p:nvPr>
            <p:ph type="title"/>
          </p:nvPr>
        </p:nvSpPr>
        <p:spPr>
          <a:xfrm>
            <a:off x="8508719" y="1143293"/>
            <a:ext cx="3029688" cy="4268965"/>
          </a:xfrm>
        </p:spPr>
        <p:txBody>
          <a:bodyPr vert="horz" lIns="91440" tIns="45720" rIns="91440" bIns="45720" rtlCol="0" anchor="t">
            <a:normAutofit/>
          </a:bodyPr>
          <a:lstStyle/>
          <a:p>
            <a:pPr algn="l">
              <a:lnSpc>
                <a:spcPct val="85000"/>
              </a:lnSpc>
            </a:pPr>
            <a:r>
              <a:rPr lang="en-US" sz="3600" cap="all">
                <a:solidFill>
                  <a:schemeClr val="tx2"/>
                </a:solidFill>
              </a:rPr>
              <a:t>WHERE DO YOU START</a:t>
            </a:r>
          </a:p>
        </p:txBody>
      </p:sp>
      <p:pic>
        <p:nvPicPr>
          <p:cNvPr id="5" name="Content Placeholder 4" descr="A group of people standing in front of a destroyed house&#10;&#10;Description automatically generated">
            <a:extLst>
              <a:ext uri="{FF2B5EF4-FFF2-40B4-BE49-F238E27FC236}">
                <a16:creationId xmlns:a16="http://schemas.microsoft.com/office/drawing/2014/main" id="{E2A2AF0F-7EA4-DAA9-AA5A-23A0249D6C91}"/>
              </a:ext>
            </a:extLst>
          </p:cNvPr>
          <p:cNvPicPr>
            <a:picLocks noGrp="1" noChangeAspect="1"/>
          </p:cNvPicPr>
          <p:nvPr>
            <p:ph idx="1"/>
          </p:nvPr>
        </p:nvPicPr>
        <p:blipFill rotWithShape="1">
          <a:blip r:embed="rId2"/>
          <a:srcRect l="15922" r="1482"/>
          <a:stretch/>
        </p:blipFill>
        <p:spPr>
          <a:xfrm>
            <a:off x="20" y="10"/>
            <a:ext cx="7552558" cy="6857990"/>
          </a:xfrm>
          <a:prstGeom prst="rect">
            <a:avLst/>
          </a:prstGeom>
        </p:spPr>
      </p:pic>
      <p:sp>
        <p:nvSpPr>
          <p:cNvPr id="14" name="Freeform 6">
            <a:extLst>
              <a:ext uri="{FF2B5EF4-FFF2-40B4-BE49-F238E27FC236}">
                <a16:creationId xmlns:a16="http://schemas.microsoft.com/office/drawing/2014/main" id="{40D2F2B3-169C-4971-B11F-452C0E0A4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16" name="Straight Connector 15">
            <a:extLst>
              <a:ext uri="{FF2B5EF4-FFF2-40B4-BE49-F238E27FC236}">
                <a16:creationId xmlns:a16="http://schemas.microsoft.com/office/drawing/2014/main" id="{72FB39BF-4949-4117-AA41-066968DE9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810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80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5">
            <a:extLst>
              <a:ext uri="{FF2B5EF4-FFF2-40B4-BE49-F238E27FC236}">
                <a16:creationId xmlns:a16="http://schemas.microsoft.com/office/drawing/2014/main" id="{B5FB4E69-DB60-B24B-734C-A1356E43576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latin typeface="+mj-lt"/>
                <a:cs typeface="+mj-cs"/>
              </a:rPr>
              <a:t>Break down your area into zones</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29E163FD-637F-F51C-43BD-3267AE53F661}"/>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a:solidFill>
                  <a:schemeClr val="tx1"/>
                </a:solidFill>
                <a:latin typeface="+mn-lt"/>
                <a:cs typeface="+mn-cs"/>
              </a:rPr>
              <a:t>Natural/Topographical</a:t>
            </a:r>
          </a:p>
          <a:p>
            <a:r>
              <a:rPr lang="en-US" sz="2200">
                <a:solidFill>
                  <a:schemeClr val="tx1"/>
                </a:solidFill>
                <a:latin typeface="+mn-lt"/>
                <a:cs typeface="+mn-cs"/>
              </a:rPr>
              <a:t>Neighborhoods</a:t>
            </a:r>
          </a:p>
          <a:p>
            <a:r>
              <a:rPr lang="en-US" sz="2200">
                <a:solidFill>
                  <a:schemeClr val="tx1"/>
                </a:solidFill>
                <a:latin typeface="+mn-lt"/>
                <a:cs typeface="+mn-cs"/>
              </a:rPr>
              <a:t>Rotary clubs</a:t>
            </a:r>
          </a:p>
          <a:p>
            <a:r>
              <a:rPr lang="en-US" sz="2200">
                <a:solidFill>
                  <a:schemeClr val="tx1"/>
                </a:solidFill>
                <a:latin typeface="+mn-lt"/>
                <a:cs typeface="+mn-cs"/>
              </a:rPr>
              <a:t>You decide what is best for your area &amp; disaster </a:t>
            </a:r>
          </a:p>
        </p:txBody>
      </p:sp>
      <p:pic>
        <p:nvPicPr>
          <p:cNvPr id="9" name="Picture 8">
            <a:extLst>
              <a:ext uri="{FF2B5EF4-FFF2-40B4-BE49-F238E27FC236}">
                <a16:creationId xmlns:a16="http://schemas.microsoft.com/office/drawing/2014/main" id="{1A9189B7-5DB2-929A-CF61-CC8B837171B3}"/>
              </a:ext>
            </a:extLst>
          </p:cNvPr>
          <p:cNvPicPr>
            <a:picLocks noChangeAspect="1"/>
          </p:cNvPicPr>
          <p:nvPr/>
        </p:nvPicPr>
        <p:blipFill rotWithShape="1">
          <a:blip r:embed="rId2"/>
          <a:srcRect l="20010" r="235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348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2000" b="-112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A46F227-F329-F817-C5A4-27D72EA6879D}"/>
              </a:ext>
            </a:extLst>
          </p:cNvPr>
          <p:cNvSpPr>
            <a:spLocks noGrp="1"/>
          </p:cNvSpPr>
          <p:nvPr>
            <p:ph type="title"/>
          </p:nvPr>
        </p:nvSpPr>
        <p:spPr>
          <a:xfrm>
            <a:off x="643467" y="643466"/>
            <a:ext cx="3933390" cy="4937287"/>
          </a:xfrm>
        </p:spPr>
        <p:txBody>
          <a:bodyPr anchor="ctr">
            <a:normAutofit/>
          </a:bodyPr>
          <a:lstStyle/>
          <a:p>
            <a:pPr algn="l"/>
            <a:r>
              <a:rPr lang="en-US" sz="4800" dirty="0">
                <a:solidFill>
                  <a:schemeClr val="tx1"/>
                </a:solidFill>
              </a:rPr>
              <a:t>Rescue and response boat teams</a:t>
            </a:r>
          </a:p>
        </p:txBody>
      </p:sp>
      <p:sp>
        <p:nvSpPr>
          <p:cNvPr id="10"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lstStyle/>
          <a:p>
            <a:endParaRPr lang="en-US"/>
          </a:p>
        </p:txBody>
      </p:sp>
      <p:sp>
        <p:nvSpPr>
          <p:cNvPr id="3" name="Content Placeholder 2">
            <a:extLst>
              <a:ext uri="{FF2B5EF4-FFF2-40B4-BE49-F238E27FC236}">
                <a16:creationId xmlns:a16="http://schemas.microsoft.com/office/drawing/2014/main" id="{ED3BC86F-7404-16B1-39D5-92D4D7B9ED17}"/>
              </a:ext>
            </a:extLst>
          </p:cNvPr>
          <p:cNvSpPr>
            <a:spLocks noGrp="1"/>
          </p:cNvSpPr>
          <p:nvPr>
            <p:ph idx="1"/>
          </p:nvPr>
        </p:nvSpPr>
        <p:spPr>
          <a:xfrm>
            <a:off x="4955354" y="643466"/>
            <a:ext cx="6593180" cy="4937287"/>
          </a:xfrm>
        </p:spPr>
        <p:txBody>
          <a:bodyPr anchor="ctr">
            <a:normAutofit/>
          </a:bodyPr>
          <a:lstStyle/>
          <a:p>
            <a:endParaRPr lang="en-US" dirty="0"/>
          </a:p>
        </p:txBody>
      </p:sp>
      <p:cxnSp>
        <p:nvCxnSpPr>
          <p:cNvPr id="12" name="Straight Connector 11">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15052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61BB8DE-2360-B3E4-F959-98D320F02EC0}"/>
              </a:ext>
            </a:extLst>
          </p:cNvPr>
          <p:cNvSpPr>
            <a:spLocks noGrp="1"/>
          </p:cNvSpPr>
          <p:nvPr>
            <p:ph type="title"/>
          </p:nvPr>
        </p:nvSpPr>
        <p:spPr>
          <a:xfrm>
            <a:off x="643467" y="643466"/>
            <a:ext cx="3933390" cy="4937287"/>
          </a:xfrm>
        </p:spPr>
        <p:txBody>
          <a:bodyPr anchor="ctr">
            <a:normAutofit/>
          </a:bodyPr>
          <a:lstStyle/>
          <a:p>
            <a:pPr algn="l"/>
            <a:r>
              <a:rPr lang="en-US" sz="4800" dirty="0">
                <a:solidFill>
                  <a:schemeClr val="tx1"/>
                </a:solidFill>
              </a:rPr>
              <a:t>Don’t forget to utilize the youth!</a:t>
            </a:r>
          </a:p>
        </p:txBody>
      </p:sp>
      <p:sp>
        <p:nvSpPr>
          <p:cNvPr id="10"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lstStyle/>
          <a:p>
            <a:endParaRPr lang="en-US"/>
          </a:p>
        </p:txBody>
      </p:sp>
      <p:sp>
        <p:nvSpPr>
          <p:cNvPr id="3" name="Content Placeholder 2">
            <a:extLst>
              <a:ext uri="{FF2B5EF4-FFF2-40B4-BE49-F238E27FC236}">
                <a16:creationId xmlns:a16="http://schemas.microsoft.com/office/drawing/2014/main" id="{9AFD9581-8F20-06A6-4C3A-D9A2850BE15A}"/>
              </a:ext>
            </a:extLst>
          </p:cNvPr>
          <p:cNvSpPr>
            <a:spLocks noGrp="1"/>
          </p:cNvSpPr>
          <p:nvPr>
            <p:ph idx="1"/>
          </p:nvPr>
        </p:nvSpPr>
        <p:spPr>
          <a:xfrm>
            <a:off x="4955354" y="643466"/>
            <a:ext cx="6593180" cy="4937287"/>
          </a:xfrm>
        </p:spPr>
        <p:txBody>
          <a:bodyPr anchor="ctr">
            <a:normAutofit/>
          </a:bodyPr>
          <a:lstStyle/>
          <a:p>
            <a:endParaRPr lang="en-US"/>
          </a:p>
        </p:txBody>
      </p:sp>
      <p:cxnSp>
        <p:nvCxnSpPr>
          <p:cNvPr id="12" name="Straight Connector 11">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3063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WebF79C</Template>
  <TotalTime>623</TotalTime>
  <Words>398</Words>
  <Application>Microsoft Office PowerPoint</Application>
  <PresentationFormat>Widescreen</PresentationFormat>
  <Paragraphs>51</Paragraphs>
  <Slides>28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Century Schoolbook</vt:lpstr>
      <vt:lpstr>Corbel</vt:lpstr>
      <vt:lpstr>Segoe UI</vt:lpstr>
      <vt:lpstr>Segoe UI Light</vt:lpstr>
      <vt:lpstr>Segoe UI Semilight</vt:lpstr>
      <vt:lpstr>Headlines</vt:lpstr>
      <vt:lpstr>QuickStarter Theme</vt:lpstr>
      <vt:lpstr>Disaster response</vt:lpstr>
      <vt:lpstr>  Major Points to discuss</vt:lpstr>
      <vt:lpstr>Definition</vt:lpstr>
      <vt:lpstr>Disaster response planning</vt:lpstr>
      <vt:lpstr>Disaster Committee</vt:lpstr>
      <vt:lpstr>WHERE DO YOU START</vt:lpstr>
      <vt:lpstr>Break down your area into zones</vt:lpstr>
      <vt:lpstr>Rescue and response boat teams</vt:lpstr>
      <vt:lpstr>Don’t forget to utilize the youth!</vt:lpstr>
      <vt:lpstr>PowerPoint Presentation</vt:lpstr>
      <vt:lpstr>Chainsaw and Equipment teams</vt:lpstr>
      <vt:lpstr>PowerPoint Presentation</vt:lpstr>
      <vt:lpstr>PowerPoint Presentation</vt:lpstr>
      <vt:lpstr>PowerPoint Presentation</vt:lpstr>
      <vt:lpstr>Make a family and friends event to help others</vt:lpstr>
      <vt:lpstr>Muck and Gut teams   a small phrase for a lot of work</vt:lpstr>
      <vt:lpstr>PowerPoint Presentation</vt:lpstr>
      <vt:lpstr>PowerPoint Presentation</vt:lpstr>
      <vt:lpstr>PowerPoint Presentation</vt:lpstr>
      <vt:lpstr>PowerPoint Presentation</vt:lpstr>
      <vt:lpstr>Tarping Crews</vt:lpstr>
      <vt:lpstr>Tarping crews</vt:lpstr>
      <vt:lpstr>PODS POINTS OF DISTRUBUTION</vt:lpstr>
      <vt:lpstr>PODS  POINTS OF DISTRIBUTION 1. Free FEMA training online 2. Organizational skills. 3. Inventory Mgmt </vt:lpstr>
      <vt:lpstr>Volunteer Management 1. Computer skills 2. People skills 3. Safety Briefing 4. Take Charge and problem solving  </vt:lpstr>
      <vt:lpstr>FOOD PREPREATION</vt:lpstr>
      <vt:lpstr>Rebuilding Phase Team up with NGOs Specializing in Rebuild  </vt:lpstr>
      <vt:lpstr>Rebuild needs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Here's your outline to get started</dc:title>
  <dc:creator>Larry Agee</dc:creator>
  <cp:lastModifiedBy>Larry Agee</cp:lastModifiedBy>
  <cp:revision>2</cp:revision>
  <dcterms:created xsi:type="dcterms:W3CDTF">2023-08-17T14:56:39Z</dcterms:created>
  <dcterms:modified xsi:type="dcterms:W3CDTF">2023-08-19T12:45:15Z</dcterms:modified>
</cp:coreProperties>
</file>